
<file path=[Content_Types].xml><?xml version="1.0" encoding="utf-8"?>
<Types xmlns="http://schemas.openxmlformats.org/package/2006/content-types">
  <Default Extension="bin" ContentType="application/vnd.openxmlformats-officedocument.oleObject"/>
  <Default Extension="emf" ContentType="image/x-emf"/>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57" r:id="rId3"/>
    <p:sldId id="258" r:id="rId4"/>
    <p:sldId id="259" r:id="rId5"/>
    <p:sldId id="284" r:id="rId6"/>
    <p:sldId id="292" r:id="rId7"/>
    <p:sldId id="293" r:id="rId8"/>
    <p:sldId id="285" r:id="rId9"/>
    <p:sldId id="274" r:id="rId10"/>
    <p:sldId id="275" r:id="rId11"/>
    <p:sldId id="276" r:id="rId12"/>
    <p:sldId id="277" r:id="rId13"/>
    <p:sldId id="270" r:id="rId14"/>
    <p:sldId id="278" r:id="rId15"/>
    <p:sldId id="262" r:id="rId16"/>
    <p:sldId id="263" r:id="rId17"/>
    <p:sldId id="264" r:id="rId18"/>
    <p:sldId id="265" r:id="rId19"/>
    <p:sldId id="266" r:id="rId20"/>
    <p:sldId id="283" r:id="rId21"/>
    <p:sldId id="294" r:id="rId22"/>
    <p:sldId id="300" r:id="rId23"/>
    <p:sldId id="288" r:id="rId24"/>
    <p:sldId id="289" r:id="rId25"/>
    <p:sldId id="298" r:id="rId26"/>
    <p:sldId id="267" r:id="rId27"/>
    <p:sldId id="297" r:id="rId28"/>
    <p:sldId id="296" r:id="rId29"/>
    <p:sldId id="299" r:id="rId30"/>
    <p:sldId id="271" r:id="rId31"/>
    <p:sldId id="291" r:id="rId32"/>
    <p:sldId id="272" r:id="rId33"/>
  </p:sldIdLst>
  <p:sldSz cx="12188825" cy="6858000"/>
  <p:notesSz cx="6858000" cy="1218882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81A6FA2-54DC-4862-AEE9-4C45F6A18EFF}">
          <p14:sldIdLst>
            <p14:sldId id="256"/>
            <p14:sldId id="257"/>
          </p14:sldIdLst>
        </p14:section>
        <p14:section name="Background" id="{1734E7FF-A66C-4F3F-B657-9A6512C1F0BA}">
          <p14:sldIdLst>
            <p14:sldId id="258"/>
            <p14:sldId id="259"/>
            <p14:sldId id="284"/>
            <p14:sldId id="292"/>
            <p14:sldId id="293"/>
            <p14:sldId id="285"/>
            <p14:sldId id="274"/>
            <p14:sldId id="275"/>
            <p14:sldId id="276"/>
            <p14:sldId id="277"/>
            <p14:sldId id="270"/>
            <p14:sldId id="278"/>
            <p14:sldId id="262"/>
            <p14:sldId id="263"/>
          </p14:sldIdLst>
        </p14:section>
        <p14:section name="BEM Modelling" id="{1675D331-A188-4624-9B1D-E8543E71C98A}">
          <p14:sldIdLst>
            <p14:sldId id="264"/>
            <p14:sldId id="265"/>
            <p14:sldId id="266"/>
            <p14:sldId id="283"/>
            <p14:sldId id="294"/>
            <p14:sldId id="300"/>
            <p14:sldId id="288"/>
            <p14:sldId id="289"/>
          </p14:sldIdLst>
        </p14:section>
        <p14:section name="Demonstration" id="{846340CC-6EF6-4669-AD76-C90AC9C62D30}">
          <p14:sldIdLst>
            <p14:sldId id="298"/>
            <p14:sldId id="267"/>
            <p14:sldId id="297"/>
            <p14:sldId id="296"/>
          </p14:sldIdLst>
        </p14:section>
        <p14:section name="Conclusion" id="{78062505-B823-4C1D-AE9E-C179B2918EFE}">
          <p14:sldIdLst>
            <p14:sldId id="299"/>
            <p14:sldId id="271"/>
            <p14:sldId id="291"/>
            <p14:sldId id="27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04" autoAdjust="0"/>
  </p:normalViewPr>
  <p:slideViewPr>
    <p:cSldViewPr snapToGrid="0" snapToObjects="1">
      <p:cViewPr varScale="1">
        <p:scale>
          <a:sx n="150" d="100"/>
          <a:sy n="150" d="100"/>
        </p:scale>
        <p:origin x="2886" y="126"/>
      </p:cViewPr>
      <p:guideLst/>
    </p:cSldViewPr>
  </p:slideViewPr>
  <p:notesTextViewPr>
    <p:cViewPr>
      <p:scale>
        <a:sx n="3" d="2"/>
        <a:sy n="3" d="2"/>
      </p:scale>
      <p:origin x="0" y="0"/>
    </p:cViewPr>
  </p:notesTextViewPr>
  <p:sorterViewPr>
    <p:cViewPr>
      <p:scale>
        <a:sx n="100" d="100"/>
        <a:sy n="100" d="100"/>
      </p:scale>
      <p:origin x="0" y="-87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3526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dirty="0"/>
              <a:t>0:00–0:30 (≈30 min total, incl. ~5 min Q&amp;A). Welcome. The title is the question that runs through the whole talk: our 3D stress models are beautiful — but does the picture actually change a decision? Roadmap: (1) the one equation behind every stress-based support criterion, (2) how boundary-element modelling lets us read the field anywhere, (3) a recorded GEM4D + BasRock.BEM demonstration, (4) the conclusion plus a live interactive tool.</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dirty="0"/>
              <a:t>0:30–1:00. Set up the spine of the talk in three sentences, then walk the agenda. Flag that Section 3 is a recorded GEM4D demo and that we finish on a live interactive tool. Keep this brief — the content does the work.</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dirty="0"/>
              <a:t>1:00. Section 1 (8 min). Goal: by the end, everyone shares the same mental model of the Kirsch equation, in-plane stress, the far/near-field split, and what a minode is.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dirty="0"/>
              <a:t>1:10–3:00. The origin point. Kirsch was solving for rivet holes in steel plate — the circular-hole solution. Walk the diagram: σ₁ squeezes vertically, σ₃ horizontally; the rust lobes show tangential stress σθ peaking at the sidewall (point A, 3σ₁−σ₃) — the workhorse number; the small blue caps at roof and floor (point B) go tensile when σ₃/σ₁ &lt; ⅓. Everything later in the talk reuses this numerator.</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1E6BE-1BD8-E36A-E77E-5D8F2C7D1C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217D1A-3FFA-4B14-1636-C6DAC9A5136B}"/>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7DF3031C-B675-F452-D54E-E51E21A4D5BD}"/>
              </a:ext>
            </a:extLst>
          </p:cNvPr>
          <p:cNvSpPr>
            <a:spLocks noGrp="1"/>
          </p:cNvSpPr>
          <p:nvPr>
            <p:ph type="body" idx="1"/>
          </p:nvPr>
        </p:nvSpPr>
        <p:spPr/>
        <p:txBody>
          <a:bodyPr/>
          <a:lstStyle/>
          <a:p>
            <a:r>
              <a:rPr lang="en-US" dirty="0"/>
              <a:t>1:10–3:00. The origin point. Kirsch was solving for rivet holes in steel plate — the circular-hole solution. Key takeaways: σθ peaks at the sidewall (3σ₁−σ₃) — this is the workhorse number; roof/floor (3σ₃−σ₁) can go tensile. Everything later in the talk reuses this numerator.</a:t>
            </a:r>
          </a:p>
        </p:txBody>
      </p:sp>
      <p:sp>
        <p:nvSpPr>
          <p:cNvPr id="4" name="Slide Number Placeholder 3">
            <a:extLst>
              <a:ext uri="{FF2B5EF4-FFF2-40B4-BE49-F238E27FC236}">
                <a16:creationId xmlns:a16="http://schemas.microsoft.com/office/drawing/2014/main" id="{3FD36253-A684-65EB-DC11-867ADC685747}"/>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277547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dirty="0"/>
              <a:t>3:00–4:30. The single most common practical error. Point at the diagram: the orange section is the plane perpendicular to the drive axis — Kirsch lives on that plane. Resolve the tensor into it and use those in-plane σ₁, σ₃; the faint global triad bottom-left is what you must NOT feed in raw. Turn the drive and the plane turns with it — same rock, different σθ.</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dirty="0"/>
              <a:t>4:30–6:00. The memorable spine. Walk the timeline: Kirsch (boundary stress) → Wiseman 1979 (stress concentration factor, ~20 km of gold tunnels, threshold ≈0.8) → Hoek &amp; Brown 1980 (strength via m,s) → Ryder 1987 (F-factor downgrade → Rock Condition Factor) → Martin et al. 1999 (brittle m=0, s=0.11, depth of failure). Then point at the chips: the numerator 3σ₁−σ₃ never changes — only what divides it. Refrain: same numerator, new denominator each time.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dirty="0"/>
              <a:t>21:00–23:30 (≈2 min video). &gt;&gt;&gt; EMBED THE INTERACTIVE-TOOL VIDEO over the left frame (Insert ▸ Video ▸ This Device). Talking point: as K changes, watch the red point sit above the brittle envelope (m=0, s=0.11) yet below the frictional one — a frictional criterion would call that ground stable. Tie back to depth of failure → bolt length.</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dirty="0"/>
              <a:t>6:00–7:40. The distinction people most often miss. Far-field: read stress at a point with the drive NOT excavated — quick, lets you contour many candidate positions; this is RCF / σ₁ territory for planning. Near-field: actually cut the drive and read the boundary stress — extension strain and depth-of-failure. Punchline: RCF already contains the Kirsch concentration, so using it near-field double-counts.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dirty="0"/>
              <a:t>7:40–9:00 (end of Section 1). A minode is a sampling point threaded along the development at set spacing, carrying span, support, PPV hazard and RQD. It is the bridge from a continuous model field to the actual drive — letting us line model output up against what was mapped underground. This sets up the GEM4D demo.</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dirty="0"/>
              <a:t>9:00. Section 2 (4 min). What a boundary-element model is, what it is good for, what it cannot do, and why separating the surface solution from the results is the whole trick.</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dirty="0"/>
              <a:t>9:10–10:20. Demystify BEM. Unlike FE/FD you mesh only the excavation boundaries; the rock is an infinite elastic continuum. Solve the boundary once, then evaluate stress anywhere. Because hard brittle rock is essentially elastic until it breaks, an elastic field is enough to find where problems will be.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dirty="0"/>
              <a:t>10:20–11:30. Be honest about the limits so the audience trusts the rest. Elastic only — no post-failure redistribution. Stress ≠ damage without system stiffness. 2D returns depth of failure, not notch geometry. And you cannot quantitatively calibrate an elastic model — which is exactly why the next idea matters.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dirty="0"/>
              <a:t>12:30–13:00 (end of Section 2). Define the two words carefully. Calibration = quantitative reproduction of measured behaviour — impossible with elastic. Correlation = a dependable qualitative ranking, which is enough to predict, via the Terzaghi observe-predict-confirm loop. Show the Jager &amp; Ryder bands, then the Tanami punchline: RCF out-performed σ₁ AND the site moved its own thresholds — generic bands are a starting point, local correlation is what you act on.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43B65-A45F-DF81-2FF3-2CAAFD16F2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847428-0CB5-6592-3A2D-C873A4001779}"/>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08CE5370-4B44-AE44-F6AD-2BEC9C66BAA0}"/>
              </a:ext>
            </a:extLst>
          </p:cNvPr>
          <p:cNvSpPr>
            <a:spLocks noGrp="1"/>
          </p:cNvSpPr>
          <p:nvPr>
            <p:ph type="body" idx="1"/>
          </p:nvPr>
        </p:nvSpPr>
        <p:spPr/>
        <p:txBody>
          <a:bodyPr/>
          <a:lstStyle/>
          <a:p>
            <a:r>
              <a:rPr lang="en-US" dirty="0"/>
              <a:t>9:00. Section 2 (4 min). What a boundary-element model is, what it is good for, what it cannot do, and why separating the surface solution from the results is the whole trick.</a:t>
            </a:r>
          </a:p>
        </p:txBody>
      </p:sp>
      <p:sp>
        <p:nvSpPr>
          <p:cNvPr id="4" name="Slide Number Placeholder 3">
            <a:extLst>
              <a:ext uri="{FF2B5EF4-FFF2-40B4-BE49-F238E27FC236}">
                <a16:creationId xmlns:a16="http://schemas.microsoft.com/office/drawing/2014/main" id="{7EAAAA04-F127-3F42-9DAD-AAB5CC2B149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812827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dirty="0"/>
              <a:t>11:30–12:30. The key operational idea. The costly step is solving the boundary surfaces. Once that’s done, the field is essentially free to query — grids, iso-surfaces, points along the drive, minodes. So we change the visualisation without re-running the model. This is precisely what the GEM4D demo exploits.</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42281742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7E38E-7CCC-11CB-8439-FB536274BD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6C3FF6-B09D-9B0C-7492-796DA9100E0D}"/>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4B7183B8-3EC7-9FC3-F4F5-9B50D9A595EE}"/>
              </a:ext>
            </a:extLst>
          </p:cNvPr>
          <p:cNvSpPr>
            <a:spLocks noGrp="1"/>
          </p:cNvSpPr>
          <p:nvPr>
            <p:ph type="body" idx="1"/>
          </p:nvPr>
        </p:nvSpPr>
        <p:spPr/>
        <p:txBody>
          <a:bodyPr/>
          <a:lstStyle/>
          <a:p>
            <a:r>
              <a:rPr lang="en-US" dirty="0"/>
              <a:t>25:30–30:00. Bookend the title. Restate the refrain — same equation, new denominator each time. &gt;&gt;&gt; ADD the GEM4D + BasRock.BEM download link in place of the placeholder chip. Then open the floor — roughly five minutes for questions.</a:t>
            </a:r>
          </a:p>
        </p:txBody>
      </p:sp>
      <p:sp>
        <p:nvSpPr>
          <p:cNvPr id="4" name="Slide Number Placeholder 3">
            <a:extLst>
              <a:ext uri="{FF2B5EF4-FFF2-40B4-BE49-F238E27FC236}">
                <a16:creationId xmlns:a16="http://schemas.microsoft.com/office/drawing/2014/main" id="{2063BA86-77E3-A306-74B0-3E1B696AB01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306755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34A23-AC9C-B6D0-0832-19FEC61190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20C688-0E8B-7F06-71DC-D8592017B97B}"/>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A72C656E-FF97-977A-BDAD-F2A8D92F5212}"/>
              </a:ext>
            </a:extLst>
          </p:cNvPr>
          <p:cNvSpPr>
            <a:spLocks noGrp="1"/>
          </p:cNvSpPr>
          <p:nvPr>
            <p:ph type="body" idx="1"/>
          </p:nvPr>
        </p:nvSpPr>
        <p:spPr/>
        <p:txBody>
          <a:bodyPr/>
          <a:lstStyle/>
          <a:p>
            <a:r>
              <a:rPr lang="en-US" dirty="0"/>
              <a:t>9:00. Section 2 (4 min). What a boundary-element model is, what it is good for, what it cannot do, and why separating the surface solution from the results is the whole trick.</a:t>
            </a:r>
          </a:p>
        </p:txBody>
      </p:sp>
      <p:sp>
        <p:nvSpPr>
          <p:cNvPr id="4" name="Slide Number Placeholder 3">
            <a:extLst>
              <a:ext uri="{FF2B5EF4-FFF2-40B4-BE49-F238E27FC236}">
                <a16:creationId xmlns:a16="http://schemas.microsoft.com/office/drawing/2014/main" id="{9E70355A-0220-A180-2172-D9FBD48A657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768625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dirty="0"/>
              <a:t>23:30–25:30. The payoff — four points. (1) Same numerator, new denominator — Kirsch’s 3σ₁−σ₃ is unchanged; criteria only change the divisor. (2) Match criterion to question — RCF for far-field planning, Di / depth-of-failure for near-field support; never conflate. (3) Correlation not calibration — trust comes from back-analysis underground. (4) The picture must serve the decision and the audience: a render that changes no decision is just a picture. Land the closing line.</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918E1-C900-E9D0-F4EC-692A66AD0F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C1FA41-700B-6D5B-CFAA-374AE747B33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F00B5E92-12F1-D539-17F8-0EB2CDADABE9}"/>
              </a:ext>
            </a:extLst>
          </p:cNvPr>
          <p:cNvSpPr>
            <a:spLocks noGrp="1"/>
          </p:cNvSpPr>
          <p:nvPr>
            <p:ph type="body" idx="1"/>
          </p:nvPr>
        </p:nvSpPr>
        <p:spPr/>
        <p:txBody>
          <a:bodyPr/>
          <a:lstStyle/>
          <a:p>
            <a:r>
              <a:rPr lang="en-US" dirty="0"/>
              <a:t>25:30–30:00. Bookend the title. Restate the refrain — same equation, new denominator each time. &gt;&gt;&gt; ADD the GEM4D + BasRock.BEM download link in place of the placeholder chip. Then open the floor — roughly five minutes for questions.</a:t>
            </a:r>
          </a:p>
        </p:txBody>
      </p:sp>
      <p:sp>
        <p:nvSpPr>
          <p:cNvPr id="4" name="Slide Number Placeholder 3">
            <a:extLst>
              <a:ext uri="{FF2B5EF4-FFF2-40B4-BE49-F238E27FC236}">
                <a16:creationId xmlns:a16="http://schemas.microsoft.com/office/drawing/2014/main" id="{5F5F42E8-BBCD-5CD4-FD40-F392167DE65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425404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dirty="0"/>
              <a:t>25:30–30:00. Bookend the title. Restate the refrain — same equation, new denominator each time. &gt;&gt;&gt; ADD the GEM4D + BasRock.BEM download link in place of the placeholder chip. Then open the floor — roughly five minutes for questions.</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emf"/><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oleObject" Target="../embeddings/oleObject1.bin"/><Relationship Id="rId5" Type="http://schemas.openxmlformats.org/officeDocument/2006/relationships/hyperlink" Target="https://basrock.co/pptx/Tunnel%20Stress%20Analyzer.html" TargetMode="Externa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7.png"/><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9A4522"/>
        </a:solidFill>
        <a:effectLst/>
      </p:bgPr>
    </p:bg>
    <p:spTree>
      <p:nvGrpSpPr>
        <p:cNvPr id="1" name=""/>
        <p:cNvGrpSpPr/>
        <p:nvPr/>
      </p:nvGrpSpPr>
      <p:grpSpPr>
        <a:xfrm>
          <a:off x="0" y="0"/>
          <a:ext cx="0" cy="0"/>
          <a:chOff x="0" y="0"/>
          <a:chExt cx="0" cy="0"/>
        </a:xfrm>
      </p:grpSpPr>
      <p:sp>
        <p:nvSpPr>
          <p:cNvPr id="4" name="Shape 2"/>
          <p:cNvSpPr/>
          <p:nvPr/>
        </p:nvSpPr>
        <p:spPr>
          <a:xfrm>
            <a:off x="8572500" y="2034540"/>
            <a:ext cx="2697480" cy="2697480"/>
          </a:xfrm>
          <a:prstGeom prst="ellipse">
            <a:avLst/>
          </a:prstGeom>
          <a:solidFill>
            <a:srgbClr val="9A4522"/>
          </a:solidFill>
          <a:ln w="28575">
            <a:solidFill>
              <a:srgbClr val="E48312"/>
            </a:solidFill>
            <a:prstDash val="solid"/>
          </a:ln>
        </p:spPr>
        <p:txBody>
          <a:bodyPr/>
          <a:lstStyle/>
          <a:p>
            <a:endParaRPr lang="en-AU"/>
          </a:p>
        </p:txBody>
      </p:sp>
      <p:sp>
        <p:nvSpPr>
          <p:cNvPr id="5" name="Shape 3"/>
          <p:cNvSpPr/>
          <p:nvPr/>
        </p:nvSpPr>
        <p:spPr>
          <a:xfrm>
            <a:off x="9166860" y="2628900"/>
            <a:ext cx="1508760" cy="1508760"/>
          </a:xfrm>
          <a:prstGeom prst="ellipse">
            <a:avLst/>
          </a:prstGeom>
          <a:solidFill>
            <a:srgbClr val="9A4522"/>
          </a:solidFill>
          <a:ln w="12700">
            <a:solidFill>
              <a:srgbClr val="AE5733"/>
            </a:solidFill>
            <a:prstDash val="solid"/>
          </a:ln>
        </p:spPr>
        <p:txBody>
          <a:bodyPr/>
          <a:lstStyle/>
          <a:p>
            <a:endParaRPr lang="en-AU"/>
          </a:p>
        </p:txBody>
      </p:sp>
      <p:sp>
        <p:nvSpPr>
          <p:cNvPr id="6" name="Text 4"/>
          <p:cNvSpPr/>
          <p:nvPr/>
        </p:nvSpPr>
        <p:spPr>
          <a:xfrm>
            <a:off x="566928" y="713232"/>
            <a:ext cx="4892578" cy="320040"/>
          </a:xfrm>
          <a:prstGeom prst="rect">
            <a:avLst/>
          </a:prstGeom>
          <a:noFill/>
          <a:ln/>
        </p:spPr>
        <p:txBody>
          <a:bodyPr wrap="square" rtlCol="0" anchor="ctr"/>
          <a:lstStyle/>
          <a:p>
            <a:pPr marL="0" indent="0">
              <a:buNone/>
            </a:pPr>
            <a:r>
              <a:rPr lang="en-US" sz="1300" b="1" kern="0" spc="300" dirty="0">
                <a:solidFill>
                  <a:srgbClr val="E48312"/>
                </a:solidFill>
                <a:latin typeface="Calibri" pitchFamily="34" charset="0"/>
                <a:ea typeface="Calibri" pitchFamily="34" charset="-122"/>
                <a:cs typeface="Calibri" pitchFamily="34" charset="-120"/>
              </a:rPr>
              <a:t>WAGCG TECHNICAL SESSION  ·  19 June 2026</a:t>
            </a:r>
            <a:endParaRPr lang="en-US" sz="1300" dirty="0"/>
          </a:p>
        </p:txBody>
      </p:sp>
      <p:sp>
        <p:nvSpPr>
          <p:cNvPr id="7" name="Text 5"/>
          <p:cNvSpPr/>
          <p:nvPr/>
        </p:nvSpPr>
        <p:spPr>
          <a:xfrm>
            <a:off x="566928" y="1874520"/>
            <a:ext cx="7680960" cy="1828800"/>
          </a:xfrm>
          <a:prstGeom prst="rect">
            <a:avLst/>
          </a:prstGeom>
          <a:noFill/>
          <a:ln/>
        </p:spPr>
        <p:txBody>
          <a:bodyPr wrap="square" rtlCol="0" anchor="t"/>
          <a:lstStyle/>
          <a:p>
            <a:pPr marL="0" indent="0">
              <a:lnSpc>
                <a:spcPct val="98000"/>
              </a:lnSpc>
              <a:buNone/>
            </a:pPr>
            <a:r>
              <a:rPr lang="en-US" sz="5400" b="1" dirty="0">
                <a:solidFill>
                  <a:srgbClr val="FFFFFF"/>
                </a:solidFill>
                <a:latin typeface="Calibri" pitchFamily="34" charset="0"/>
                <a:ea typeface="Calibri" pitchFamily="34" charset="-122"/>
                <a:cs typeface="Calibri" pitchFamily="34" charset="-120"/>
              </a:rPr>
              <a:t>Pretty Pictures</a:t>
            </a:r>
            <a:endParaRPr lang="en-US" sz="5400" dirty="0"/>
          </a:p>
          <a:p>
            <a:pPr marL="0" indent="0">
              <a:lnSpc>
                <a:spcPct val="98000"/>
              </a:lnSpc>
              <a:buNone/>
            </a:pPr>
            <a:r>
              <a:rPr lang="en-US" sz="5400" b="1" dirty="0">
                <a:solidFill>
                  <a:srgbClr val="E48312"/>
                </a:solidFill>
                <a:latin typeface="Calibri" pitchFamily="34" charset="0"/>
                <a:ea typeface="Calibri" pitchFamily="34" charset="-122"/>
                <a:cs typeface="Calibri" pitchFamily="34" charset="-120"/>
              </a:rPr>
              <a:t>or Better Decisions?</a:t>
            </a:r>
            <a:endParaRPr lang="en-US" sz="5400" dirty="0"/>
          </a:p>
        </p:txBody>
      </p:sp>
      <p:sp>
        <p:nvSpPr>
          <p:cNvPr id="8" name="Text 6"/>
          <p:cNvSpPr/>
          <p:nvPr/>
        </p:nvSpPr>
        <p:spPr>
          <a:xfrm>
            <a:off x="566928" y="4160520"/>
            <a:ext cx="5618719" cy="914400"/>
          </a:xfrm>
          <a:prstGeom prst="rect">
            <a:avLst/>
          </a:prstGeom>
          <a:noFill/>
          <a:ln/>
        </p:spPr>
        <p:txBody>
          <a:bodyPr wrap="square" rtlCol="0" anchor="ctr"/>
          <a:lstStyle/>
          <a:p>
            <a:pPr marL="0" indent="0">
              <a:lnSpc>
                <a:spcPct val="118000"/>
              </a:lnSpc>
              <a:buNone/>
            </a:pPr>
            <a:r>
              <a:rPr lang="en-US" sz="1800" dirty="0">
                <a:solidFill>
                  <a:srgbClr val="FBE9E0"/>
                </a:solidFill>
                <a:latin typeface="Calibri" pitchFamily="34" charset="0"/>
                <a:ea typeface="Calibri" pitchFamily="34" charset="-122"/>
                <a:cs typeface="Calibri" pitchFamily="34" charset="-120"/>
              </a:rPr>
              <a:t>Elastic modelling, the Kirsch equation, and correlating stress with ground support requirements</a:t>
            </a:r>
            <a:endParaRPr lang="en-US" sz="1800" dirty="0"/>
          </a:p>
        </p:txBody>
      </p:sp>
      <p:sp>
        <p:nvSpPr>
          <p:cNvPr id="9" name="Shape 7"/>
          <p:cNvSpPr/>
          <p:nvPr/>
        </p:nvSpPr>
        <p:spPr>
          <a:xfrm>
            <a:off x="566928" y="5650992"/>
            <a:ext cx="384048" cy="45720"/>
          </a:xfrm>
          <a:prstGeom prst="rect">
            <a:avLst/>
          </a:prstGeom>
          <a:solidFill>
            <a:srgbClr val="E48312"/>
          </a:solidFill>
          <a:ln/>
        </p:spPr>
        <p:txBody>
          <a:bodyPr/>
          <a:lstStyle/>
          <a:p>
            <a:endParaRPr lang="en-AU"/>
          </a:p>
        </p:txBody>
      </p:sp>
      <p:sp>
        <p:nvSpPr>
          <p:cNvPr id="10" name="Text 8"/>
          <p:cNvSpPr/>
          <p:nvPr/>
        </p:nvSpPr>
        <p:spPr>
          <a:xfrm>
            <a:off x="566928" y="5783580"/>
            <a:ext cx="2489093" cy="411480"/>
          </a:xfrm>
          <a:prstGeom prst="rect">
            <a:avLst/>
          </a:prstGeom>
          <a:noFill/>
          <a:ln/>
        </p:spPr>
        <p:txBody>
          <a:bodyPr wrap="square" rtlCol="0" anchor="ctr"/>
          <a:lstStyle/>
          <a:p>
            <a:pPr marL="0" indent="0">
              <a:buNone/>
            </a:pPr>
            <a:r>
              <a:rPr lang="en-US" sz="1700" b="1" dirty="0">
                <a:solidFill>
                  <a:srgbClr val="FFFFFF"/>
                </a:solidFill>
                <a:latin typeface="Calibri" pitchFamily="34" charset="0"/>
                <a:ea typeface="Calibri" pitchFamily="34" charset="-122"/>
                <a:cs typeface="Calibri" pitchFamily="34" charset="-120"/>
              </a:rPr>
              <a:t>Frans Basson  ·  BasRock</a:t>
            </a:r>
          </a:p>
          <a:p>
            <a:pPr marL="0" indent="0">
              <a:buNone/>
            </a:pPr>
            <a:r>
              <a:rPr lang="en-US" sz="1200" b="1" dirty="0">
                <a:solidFill>
                  <a:srgbClr val="FFFFFF"/>
                </a:solidFill>
                <a:latin typeface="Calibri" pitchFamily="34" charset="0"/>
                <a:ea typeface="Calibri" pitchFamily="34" charset="-122"/>
                <a:cs typeface="Calibri" pitchFamily="34" charset="-120"/>
              </a:rPr>
              <a:t>WAGCG 19 June 2026</a:t>
            </a:r>
            <a:endParaRPr lang="en-US" sz="1200" dirty="0"/>
          </a:p>
        </p:txBody>
      </p:sp>
      <p:pic>
        <p:nvPicPr>
          <p:cNvPr id="11" name="Image 0" descr="/home/claude/kirsch_pres/basrock_logo.png">
            <a:extLst>
              <a:ext uri="{FF2B5EF4-FFF2-40B4-BE49-F238E27FC236}">
                <a16:creationId xmlns:a16="http://schemas.microsoft.com/office/drawing/2014/main" id="{FB076364-30E4-48CF-FBE6-164F43A89E75}"/>
              </a:ext>
            </a:extLst>
          </p:cNvPr>
          <p:cNvPicPr>
            <a:picLocks noChangeAspect="1"/>
          </p:cNvPicPr>
          <p:nvPr/>
        </p:nvPicPr>
        <p:blipFill>
          <a:blip r:embed="rId3"/>
          <a:srcRect/>
          <a:stretch/>
        </p:blipFill>
        <p:spPr>
          <a:xfrm>
            <a:off x="9841040" y="6190488"/>
            <a:ext cx="2091544" cy="534182"/>
          </a:xfrm>
          <a:prstGeom prst="rect">
            <a:avLst/>
          </a:prstGeom>
        </p:spPr>
      </p:pic>
      <p:grpSp>
        <p:nvGrpSpPr>
          <p:cNvPr id="14" name="Group 13">
            <a:extLst>
              <a:ext uri="{FF2B5EF4-FFF2-40B4-BE49-F238E27FC236}">
                <a16:creationId xmlns:a16="http://schemas.microsoft.com/office/drawing/2014/main" id="{AA272DDE-B6BF-6A89-58C7-270F0A6D962E}"/>
              </a:ext>
            </a:extLst>
          </p:cNvPr>
          <p:cNvGrpSpPr/>
          <p:nvPr/>
        </p:nvGrpSpPr>
        <p:grpSpPr>
          <a:xfrm>
            <a:off x="6974546" y="777240"/>
            <a:ext cx="5212080" cy="5212080"/>
            <a:chOff x="7315200" y="777240"/>
            <a:chExt cx="5212080" cy="5212080"/>
          </a:xfrm>
        </p:grpSpPr>
        <p:grpSp>
          <p:nvGrpSpPr>
            <p:cNvPr id="13" name="Group 12">
              <a:extLst>
                <a:ext uri="{FF2B5EF4-FFF2-40B4-BE49-F238E27FC236}">
                  <a16:creationId xmlns:a16="http://schemas.microsoft.com/office/drawing/2014/main" id="{7CFDB545-70F2-7909-5E9A-F4094B39D83F}"/>
                </a:ext>
              </a:extLst>
            </p:cNvPr>
            <p:cNvGrpSpPr/>
            <p:nvPr/>
          </p:nvGrpSpPr>
          <p:grpSpPr>
            <a:xfrm>
              <a:off x="7315200" y="777240"/>
              <a:ext cx="5212080" cy="5212080"/>
              <a:chOff x="7315200" y="777240"/>
              <a:chExt cx="5212080" cy="5212080"/>
            </a:xfrm>
          </p:grpSpPr>
          <p:sp>
            <p:nvSpPr>
              <p:cNvPr id="2" name="Shape 0"/>
              <p:cNvSpPr/>
              <p:nvPr/>
            </p:nvSpPr>
            <p:spPr>
              <a:xfrm>
                <a:off x="7315200" y="777240"/>
                <a:ext cx="5212080" cy="5212080"/>
              </a:xfrm>
              <a:prstGeom prst="ellipse">
                <a:avLst/>
              </a:prstGeom>
              <a:solidFill>
                <a:srgbClr val="9A4522"/>
              </a:solidFill>
              <a:ln w="15875">
                <a:solidFill>
                  <a:srgbClr val="AE5733"/>
                </a:solidFill>
                <a:prstDash val="solid"/>
              </a:ln>
            </p:spPr>
            <p:txBody>
              <a:bodyPr/>
              <a:lstStyle/>
              <a:p>
                <a:endParaRPr lang="en-AU"/>
              </a:p>
            </p:txBody>
          </p:sp>
          <p:sp>
            <p:nvSpPr>
              <p:cNvPr id="3" name="Shape 1"/>
              <p:cNvSpPr/>
              <p:nvPr/>
            </p:nvSpPr>
            <p:spPr>
              <a:xfrm>
                <a:off x="7978140" y="1440180"/>
                <a:ext cx="3886200" cy="3886200"/>
              </a:xfrm>
              <a:prstGeom prst="ellipse">
                <a:avLst/>
              </a:prstGeom>
              <a:solidFill>
                <a:srgbClr val="9A4522"/>
              </a:solidFill>
              <a:ln w="25400">
                <a:solidFill>
                  <a:srgbClr val="BD582C"/>
                </a:solidFill>
                <a:prstDash val="solid"/>
              </a:ln>
            </p:spPr>
            <p:txBody>
              <a:bodyPr/>
              <a:lstStyle/>
              <a:p>
                <a:endParaRPr lang="en-AU"/>
              </a:p>
            </p:txBody>
          </p:sp>
        </p:grpSp>
        <p:pic>
          <p:nvPicPr>
            <p:cNvPr id="12" name="Picture 11">
              <a:extLst>
                <a:ext uri="{FF2B5EF4-FFF2-40B4-BE49-F238E27FC236}">
                  <a16:creationId xmlns:a16="http://schemas.microsoft.com/office/drawing/2014/main" id="{74C193D4-4903-CF0D-EB40-82078BDF4581}"/>
                </a:ext>
              </a:extLst>
            </p:cNvPr>
            <p:cNvPicPr>
              <a:picLocks/>
            </p:cNvPicPr>
            <p:nvPr/>
          </p:nvPicPr>
          <p:blipFill rotWithShape="1">
            <a:blip r:embed="rId4"/>
            <a:srcRect l="60" t="9089" r="60" b="10927"/>
            <a:stretch>
              <a:fillRect/>
            </a:stretch>
          </p:blipFill>
          <p:spPr>
            <a:xfrm>
              <a:off x="8001178" y="1472183"/>
              <a:ext cx="3822193" cy="3822193"/>
            </a:xfrm>
            <a:prstGeom prst="ellipse">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66928" y="713232"/>
            <a:ext cx="3415525" cy="513989"/>
          </a:xfrm>
          <a:prstGeom prst="rect">
            <a:avLst/>
          </a:prstGeom>
          <a:noFill/>
          <a:ln/>
        </p:spPr>
        <p:txBody>
          <a:bodyPr wrap="square" rtlCol="0" anchor="t"/>
          <a:lstStyle/>
          <a:p>
            <a:pPr marL="0" indent="0">
              <a:lnSpc>
                <a:spcPct val="97000"/>
              </a:lnSpc>
              <a:buNone/>
            </a:pPr>
            <a:r>
              <a:rPr lang="en-US" sz="2800" b="1" dirty="0">
                <a:solidFill>
                  <a:schemeClr val="accent2">
                    <a:lumMod val="75000"/>
                  </a:schemeClr>
                </a:solidFill>
                <a:latin typeface="Calibri" pitchFamily="34" charset="0"/>
                <a:ea typeface="Calibri" pitchFamily="34" charset="-122"/>
                <a:cs typeface="Calibri" pitchFamily="34" charset="-120"/>
              </a:rPr>
              <a:t>Discussion points</a:t>
            </a:r>
            <a:endParaRPr lang="en-US" sz="2800" dirty="0">
              <a:solidFill>
                <a:schemeClr val="accent2">
                  <a:lumMod val="75000"/>
                </a:schemeClr>
              </a:solidFill>
            </a:endParaRPr>
          </a:p>
        </p:txBody>
      </p:sp>
      <p:sp>
        <p:nvSpPr>
          <p:cNvPr id="4" name="Text 2"/>
          <p:cNvSpPr/>
          <p:nvPr/>
        </p:nvSpPr>
        <p:spPr>
          <a:xfrm>
            <a:off x="715878" y="1828800"/>
            <a:ext cx="4922921" cy="1136984"/>
          </a:xfrm>
          <a:prstGeom prst="rect">
            <a:avLst/>
          </a:prstGeom>
          <a:noFill/>
          <a:ln/>
        </p:spPr>
        <p:txBody>
          <a:bodyPr wrap="square" rtlCol="0" anchor="t"/>
          <a:lstStyle/>
          <a:p>
            <a:pPr marL="0" indent="0">
              <a:lnSpc>
                <a:spcPct val="116000"/>
              </a:lnSpc>
              <a:buNone/>
            </a:pPr>
            <a:r>
              <a:rPr lang="en-US" dirty="0">
                <a:solidFill>
                  <a:srgbClr val="4A4A4A"/>
                </a:solidFill>
                <a:latin typeface="Calibri" pitchFamily="34" charset="0"/>
                <a:ea typeface="Calibri" pitchFamily="34" charset="-122"/>
                <a:cs typeface="Calibri" pitchFamily="34" charset="-120"/>
              </a:rPr>
              <a:t>This talk will follow one equation — from a hole in a plate to correlating the tangential stress with ground support requirements.</a:t>
            </a:r>
          </a:p>
        </p:txBody>
      </p:sp>
      <p:grpSp>
        <p:nvGrpSpPr>
          <p:cNvPr id="29" name="Group 28">
            <a:extLst>
              <a:ext uri="{FF2B5EF4-FFF2-40B4-BE49-F238E27FC236}">
                <a16:creationId xmlns:a16="http://schemas.microsoft.com/office/drawing/2014/main" id="{42340B73-D823-5471-0314-82980B940A60}"/>
              </a:ext>
            </a:extLst>
          </p:cNvPr>
          <p:cNvGrpSpPr/>
          <p:nvPr/>
        </p:nvGrpSpPr>
        <p:grpSpPr>
          <a:xfrm>
            <a:off x="6126480" y="1828800"/>
            <a:ext cx="5394960" cy="896112"/>
            <a:chOff x="6126480" y="1828800"/>
            <a:chExt cx="5394960" cy="896112"/>
          </a:xfrm>
        </p:grpSpPr>
        <p:sp>
          <p:nvSpPr>
            <p:cNvPr id="5" name="Shape 3"/>
            <p:cNvSpPr/>
            <p:nvPr/>
          </p:nvSpPr>
          <p:spPr>
            <a:xfrm>
              <a:off x="6126480" y="1828800"/>
              <a:ext cx="5394960" cy="896112"/>
            </a:xfrm>
            <a:prstGeom prst="rect">
              <a:avLst/>
            </a:prstGeom>
            <a:solidFill>
              <a:srgbClr val="F7F3EE"/>
            </a:solidFill>
            <a:ln w="12700">
              <a:solidFill>
                <a:srgbClr val="E2DED6"/>
              </a:solidFill>
              <a:prstDash val="solid"/>
            </a:ln>
          </p:spPr>
          <p:txBody>
            <a:bodyPr/>
            <a:lstStyle/>
            <a:p>
              <a:endParaRPr lang="en-AU"/>
            </a:p>
          </p:txBody>
        </p:sp>
        <p:grpSp>
          <p:nvGrpSpPr>
            <p:cNvPr id="25" name="Group 24">
              <a:extLst>
                <a:ext uri="{FF2B5EF4-FFF2-40B4-BE49-F238E27FC236}">
                  <a16:creationId xmlns:a16="http://schemas.microsoft.com/office/drawing/2014/main" id="{2AD4B1A3-54AF-8299-41FD-CC5D4EB28DDF}"/>
                </a:ext>
              </a:extLst>
            </p:cNvPr>
            <p:cNvGrpSpPr/>
            <p:nvPr/>
          </p:nvGrpSpPr>
          <p:grpSpPr>
            <a:xfrm>
              <a:off x="6345936" y="2002536"/>
              <a:ext cx="548640" cy="548640"/>
              <a:chOff x="6345936" y="2002536"/>
              <a:chExt cx="548640" cy="548640"/>
            </a:xfrm>
          </p:grpSpPr>
          <p:sp>
            <p:nvSpPr>
              <p:cNvPr id="6" name="Shape 4"/>
              <p:cNvSpPr/>
              <p:nvPr/>
            </p:nvSpPr>
            <p:spPr>
              <a:xfrm>
                <a:off x="6345936" y="2002536"/>
                <a:ext cx="548640" cy="548640"/>
              </a:xfrm>
              <a:prstGeom prst="ellipse">
                <a:avLst/>
              </a:prstGeom>
              <a:solidFill>
                <a:srgbClr val="BD582C"/>
              </a:solidFill>
              <a:ln/>
            </p:spPr>
            <p:txBody>
              <a:bodyPr/>
              <a:lstStyle/>
              <a:p>
                <a:endParaRPr lang="en-AU"/>
              </a:p>
            </p:txBody>
          </p:sp>
          <p:sp>
            <p:nvSpPr>
              <p:cNvPr id="7" name="Text 5"/>
              <p:cNvSpPr/>
              <p:nvPr/>
            </p:nvSpPr>
            <p:spPr>
              <a:xfrm>
                <a:off x="6345936" y="2002536"/>
                <a:ext cx="548640" cy="548640"/>
              </a:xfrm>
              <a:prstGeom prst="rect">
                <a:avLst/>
              </a:prstGeom>
              <a:noFill/>
              <a:ln/>
            </p:spPr>
            <p:txBody>
              <a:bodyPr wrap="square" rtlCol="0" anchor="ctr"/>
              <a:lstStyle/>
              <a:p>
                <a:pPr marL="0" indent="0" algn="ctr">
                  <a:buNone/>
                </a:pPr>
                <a:r>
                  <a:rPr lang="en-US" sz="2100" b="1" dirty="0">
                    <a:solidFill>
                      <a:srgbClr val="FFFFFF"/>
                    </a:solidFill>
                    <a:latin typeface="Calibri" pitchFamily="34" charset="0"/>
                    <a:ea typeface="Calibri" pitchFamily="34" charset="-122"/>
                    <a:cs typeface="Calibri" pitchFamily="34" charset="-120"/>
                  </a:rPr>
                  <a:t>1</a:t>
                </a:r>
                <a:endParaRPr lang="en-US" sz="2100" dirty="0"/>
              </a:p>
            </p:txBody>
          </p:sp>
        </p:grpSp>
        <p:sp>
          <p:nvSpPr>
            <p:cNvPr id="8" name="Text 6"/>
            <p:cNvSpPr/>
            <p:nvPr/>
          </p:nvSpPr>
          <p:spPr>
            <a:xfrm>
              <a:off x="7114032" y="1828800"/>
              <a:ext cx="4251960" cy="896112"/>
            </a:xfrm>
            <a:prstGeom prst="rect">
              <a:avLst/>
            </a:prstGeom>
            <a:noFill/>
            <a:ln/>
          </p:spPr>
          <p:txBody>
            <a:bodyPr wrap="square" rtlCol="0" anchor="ctr"/>
            <a:lstStyle/>
            <a:p>
              <a:pPr marL="0" indent="0" algn="l">
                <a:spcAft>
                  <a:spcPts val="200"/>
                </a:spcAft>
                <a:buNone/>
              </a:pPr>
              <a:r>
                <a:rPr lang="en-US" sz="1600" b="1" dirty="0">
                  <a:solidFill>
                    <a:srgbClr val="1A1A1A"/>
                  </a:solidFill>
                  <a:latin typeface="Calibri" pitchFamily="34" charset="0"/>
                  <a:ea typeface="Calibri" pitchFamily="34" charset="-122"/>
                  <a:cs typeface="Calibri" pitchFamily="34" charset="-120"/>
                </a:rPr>
                <a:t>Kirsch Equation history</a:t>
              </a:r>
              <a:endParaRPr lang="en-US" sz="1600" dirty="0"/>
            </a:p>
            <a:p>
              <a:pPr marL="0" indent="0" algn="l">
                <a:buNone/>
              </a:pPr>
              <a:r>
                <a:rPr lang="en-US" sz="1200" b="1" dirty="0">
                  <a:solidFill>
                    <a:srgbClr val="BD582C"/>
                  </a:solidFill>
                  <a:latin typeface="Calibri" pitchFamily="34" charset="0"/>
                  <a:ea typeface="Calibri" pitchFamily="34" charset="-122"/>
                  <a:cs typeface="Calibri" pitchFamily="34" charset="-120"/>
                </a:rPr>
                <a:t>10 min</a:t>
              </a:r>
              <a:endParaRPr lang="en-US" sz="1600" dirty="0"/>
            </a:p>
          </p:txBody>
        </p:sp>
      </p:grpSp>
      <p:grpSp>
        <p:nvGrpSpPr>
          <p:cNvPr id="30" name="Group 29">
            <a:extLst>
              <a:ext uri="{FF2B5EF4-FFF2-40B4-BE49-F238E27FC236}">
                <a16:creationId xmlns:a16="http://schemas.microsoft.com/office/drawing/2014/main" id="{8811109F-DC04-FBCF-65D1-BEF08A0AB64A}"/>
              </a:ext>
            </a:extLst>
          </p:cNvPr>
          <p:cNvGrpSpPr/>
          <p:nvPr/>
        </p:nvGrpSpPr>
        <p:grpSpPr>
          <a:xfrm>
            <a:off x="6126480" y="2907792"/>
            <a:ext cx="5394960" cy="896112"/>
            <a:chOff x="6126480" y="2907792"/>
            <a:chExt cx="5394960" cy="896112"/>
          </a:xfrm>
        </p:grpSpPr>
        <p:sp>
          <p:nvSpPr>
            <p:cNvPr id="9" name="Shape 7"/>
            <p:cNvSpPr/>
            <p:nvPr/>
          </p:nvSpPr>
          <p:spPr>
            <a:xfrm>
              <a:off x="6126480" y="2907792"/>
              <a:ext cx="5394960" cy="896112"/>
            </a:xfrm>
            <a:prstGeom prst="rect">
              <a:avLst/>
            </a:prstGeom>
            <a:solidFill>
              <a:srgbClr val="F7F3EE"/>
            </a:solidFill>
            <a:ln w="12700">
              <a:solidFill>
                <a:srgbClr val="E2DED6"/>
              </a:solidFill>
              <a:prstDash val="solid"/>
            </a:ln>
          </p:spPr>
          <p:txBody>
            <a:bodyPr/>
            <a:lstStyle/>
            <a:p>
              <a:endParaRPr lang="en-AU"/>
            </a:p>
          </p:txBody>
        </p:sp>
        <p:grpSp>
          <p:nvGrpSpPr>
            <p:cNvPr id="26" name="Group 25">
              <a:extLst>
                <a:ext uri="{FF2B5EF4-FFF2-40B4-BE49-F238E27FC236}">
                  <a16:creationId xmlns:a16="http://schemas.microsoft.com/office/drawing/2014/main" id="{FF0B0EEC-D18D-480D-D943-9D70FA8E2746}"/>
                </a:ext>
              </a:extLst>
            </p:cNvPr>
            <p:cNvGrpSpPr/>
            <p:nvPr/>
          </p:nvGrpSpPr>
          <p:grpSpPr>
            <a:xfrm>
              <a:off x="6345936" y="3081528"/>
              <a:ext cx="548640" cy="548640"/>
              <a:chOff x="6345936" y="3081528"/>
              <a:chExt cx="548640" cy="548640"/>
            </a:xfrm>
          </p:grpSpPr>
          <p:sp>
            <p:nvSpPr>
              <p:cNvPr id="10" name="Shape 8"/>
              <p:cNvSpPr/>
              <p:nvPr/>
            </p:nvSpPr>
            <p:spPr>
              <a:xfrm>
                <a:off x="6345936" y="3081528"/>
                <a:ext cx="548640" cy="548640"/>
              </a:xfrm>
              <a:prstGeom prst="ellipse">
                <a:avLst/>
              </a:prstGeom>
              <a:solidFill>
                <a:srgbClr val="BD582C"/>
              </a:solidFill>
              <a:ln/>
            </p:spPr>
            <p:txBody>
              <a:bodyPr/>
              <a:lstStyle/>
              <a:p>
                <a:endParaRPr lang="en-AU"/>
              </a:p>
            </p:txBody>
          </p:sp>
          <p:sp>
            <p:nvSpPr>
              <p:cNvPr id="11" name="Text 9"/>
              <p:cNvSpPr/>
              <p:nvPr/>
            </p:nvSpPr>
            <p:spPr>
              <a:xfrm>
                <a:off x="6345936" y="3081528"/>
                <a:ext cx="548640" cy="548640"/>
              </a:xfrm>
              <a:prstGeom prst="rect">
                <a:avLst/>
              </a:prstGeom>
              <a:noFill/>
              <a:ln/>
            </p:spPr>
            <p:txBody>
              <a:bodyPr wrap="square" rtlCol="0" anchor="ctr"/>
              <a:lstStyle/>
              <a:p>
                <a:pPr marL="0" indent="0" algn="ctr">
                  <a:buNone/>
                </a:pPr>
                <a:r>
                  <a:rPr lang="en-US" sz="2100" b="1" dirty="0">
                    <a:solidFill>
                      <a:srgbClr val="FFFFFF"/>
                    </a:solidFill>
                    <a:latin typeface="Calibri" pitchFamily="34" charset="0"/>
                    <a:ea typeface="Calibri" pitchFamily="34" charset="-122"/>
                    <a:cs typeface="Calibri" pitchFamily="34" charset="-120"/>
                  </a:rPr>
                  <a:t>2</a:t>
                </a:r>
                <a:endParaRPr lang="en-US" sz="2100" dirty="0"/>
              </a:p>
            </p:txBody>
          </p:sp>
        </p:grpSp>
        <p:sp>
          <p:nvSpPr>
            <p:cNvPr id="12" name="Text 10"/>
            <p:cNvSpPr/>
            <p:nvPr/>
          </p:nvSpPr>
          <p:spPr>
            <a:xfrm>
              <a:off x="7114032" y="2907792"/>
              <a:ext cx="4251960" cy="896112"/>
            </a:xfrm>
            <a:prstGeom prst="rect">
              <a:avLst/>
            </a:prstGeom>
            <a:noFill/>
            <a:ln/>
          </p:spPr>
          <p:txBody>
            <a:bodyPr wrap="square" rtlCol="0" anchor="ctr"/>
            <a:lstStyle/>
            <a:p>
              <a:pPr marL="0" indent="0" algn="l">
                <a:spcAft>
                  <a:spcPts val="200"/>
                </a:spcAft>
                <a:buNone/>
              </a:pPr>
              <a:r>
                <a:rPr lang="en-US" sz="1600" b="1" dirty="0">
                  <a:solidFill>
                    <a:srgbClr val="1A1A1A"/>
                  </a:solidFill>
                  <a:latin typeface="Calibri" pitchFamily="34" charset="0"/>
                  <a:ea typeface="Calibri" pitchFamily="34" charset="-122"/>
                  <a:cs typeface="Calibri" pitchFamily="34" charset="-120"/>
                </a:rPr>
                <a:t>Elastic modelling</a:t>
              </a:r>
              <a:endParaRPr lang="en-US" sz="1600" dirty="0"/>
            </a:p>
            <a:p>
              <a:pPr marL="0" indent="0" algn="l">
                <a:buNone/>
              </a:pPr>
              <a:r>
                <a:rPr lang="en-US" sz="1200" b="1" dirty="0">
                  <a:solidFill>
                    <a:srgbClr val="BD582C"/>
                  </a:solidFill>
                  <a:latin typeface="Calibri" pitchFamily="34" charset="0"/>
                  <a:ea typeface="Calibri" pitchFamily="34" charset="-122"/>
                  <a:cs typeface="Calibri" pitchFamily="34" charset="-120"/>
                </a:rPr>
                <a:t>4 min</a:t>
              </a:r>
              <a:endParaRPr lang="en-US" sz="1600" dirty="0"/>
            </a:p>
          </p:txBody>
        </p:sp>
      </p:grpSp>
      <p:grpSp>
        <p:nvGrpSpPr>
          <p:cNvPr id="31" name="Group 30">
            <a:extLst>
              <a:ext uri="{FF2B5EF4-FFF2-40B4-BE49-F238E27FC236}">
                <a16:creationId xmlns:a16="http://schemas.microsoft.com/office/drawing/2014/main" id="{E259D2CC-0D0A-7909-D0AA-2F2E0ED764EE}"/>
              </a:ext>
            </a:extLst>
          </p:cNvPr>
          <p:cNvGrpSpPr/>
          <p:nvPr/>
        </p:nvGrpSpPr>
        <p:grpSpPr>
          <a:xfrm>
            <a:off x="6126480" y="3986784"/>
            <a:ext cx="5394960" cy="896112"/>
            <a:chOff x="6126480" y="3986784"/>
            <a:chExt cx="5394960" cy="896112"/>
          </a:xfrm>
        </p:grpSpPr>
        <p:sp>
          <p:nvSpPr>
            <p:cNvPr id="13" name="Shape 11"/>
            <p:cNvSpPr/>
            <p:nvPr/>
          </p:nvSpPr>
          <p:spPr>
            <a:xfrm>
              <a:off x="6126480" y="3986784"/>
              <a:ext cx="5394960" cy="896112"/>
            </a:xfrm>
            <a:prstGeom prst="rect">
              <a:avLst/>
            </a:prstGeom>
            <a:solidFill>
              <a:srgbClr val="F7F3EE"/>
            </a:solidFill>
            <a:ln w="12700">
              <a:solidFill>
                <a:srgbClr val="E2DED6"/>
              </a:solidFill>
              <a:prstDash val="solid"/>
            </a:ln>
          </p:spPr>
          <p:txBody>
            <a:bodyPr/>
            <a:lstStyle/>
            <a:p>
              <a:endParaRPr lang="en-AU"/>
            </a:p>
          </p:txBody>
        </p:sp>
        <p:grpSp>
          <p:nvGrpSpPr>
            <p:cNvPr id="27" name="Group 26">
              <a:extLst>
                <a:ext uri="{FF2B5EF4-FFF2-40B4-BE49-F238E27FC236}">
                  <a16:creationId xmlns:a16="http://schemas.microsoft.com/office/drawing/2014/main" id="{6E242A15-FD8F-EDD7-3AFD-4EA5261338E3}"/>
                </a:ext>
              </a:extLst>
            </p:cNvPr>
            <p:cNvGrpSpPr/>
            <p:nvPr/>
          </p:nvGrpSpPr>
          <p:grpSpPr>
            <a:xfrm>
              <a:off x="6345936" y="4160520"/>
              <a:ext cx="548640" cy="548640"/>
              <a:chOff x="6345936" y="4160520"/>
              <a:chExt cx="548640" cy="548640"/>
            </a:xfrm>
          </p:grpSpPr>
          <p:sp>
            <p:nvSpPr>
              <p:cNvPr id="14" name="Shape 12"/>
              <p:cNvSpPr/>
              <p:nvPr/>
            </p:nvSpPr>
            <p:spPr>
              <a:xfrm>
                <a:off x="6345936" y="4160520"/>
                <a:ext cx="548640" cy="548640"/>
              </a:xfrm>
              <a:prstGeom prst="ellipse">
                <a:avLst/>
              </a:prstGeom>
              <a:solidFill>
                <a:srgbClr val="BD582C"/>
              </a:solidFill>
              <a:ln/>
            </p:spPr>
            <p:txBody>
              <a:bodyPr/>
              <a:lstStyle/>
              <a:p>
                <a:endParaRPr lang="en-AU"/>
              </a:p>
            </p:txBody>
          </p:sp>
          <p:sp>
            <p:nvSpPr>
              <p:cNvPr id="15" name="Text 13"/>
              <p:cNvSpPr/>
              <p:nvPr/>
            </p:nvSpPr>
            <p:spPr>
              <a:xfrm>
                <a:off x="6345936" y="4160520"/>
                <a:ext cx="548640" cy="548640"/>
              </a:xfrm>
              <a:prstGeom prst="rect">
                <a:avLst/>
              </a:prstGeom>
              <a:noFill/>
              <a:ln/>
            </p:spPr>
            <p:txBody>
              <a:bodyPr wrap="square" rtlCol="0" anchor="ctr"/>
              <a:lstStyle/>
              <a:p>
                <a:pPr marL="0" indent="0" algn="ctr">
                  <a:buNone/>
                </a:pPr>
                <a:r>
                  <a:rPr lang="en-US" sz="2100" b="1" dirty="0">
                    <a:solidFill>
                      <a:srgbClr val="FFFFFF"/>
                    </a:solidFill>
                    <a:latin typeface="Calibri" pitchFamily="34" charset="0"/>
                    <a:ea typeface="Calibri" pitchFamily="34" charset="-122"/>
                    <a:cs typeface="Calibri" pitchFamily="34" charset="-120"/>
                  </a:rPr>
                  <a:t>3</a:t>
                </a:r>
                <a:endParaRPr lang="en-US" sz="2100" dirty="0"/>
              </a:p>
            </p:txBody>
          </p:sp>
        </p:grpSp>
        <p:sp>
          <p:nvSpPr>
            <p:cNvPr id="16" name="Text 14"/>
            <p:cNvSpPr/>
            <p:nvPr/>
          </p:nvSpPr>
          <p:spPr>
            <a:xfrm>
              <a:off x="7114032" y="3986784"/>
              <a:ext cx="4251960" cy="896112"/>
            </a:xfrm>
            <a:prstGeom prst="rect">
              <a:avLst/>
            </a:prstGeom>
            <a:noFill/>
            <a:ln/>
          </p:spPr>
          <p:txBody>
            <a:bodyPr wrap="square" rtlCol="0" anchor="ctr"/>
            <a:lstStyle/>
            <a:p>
              <a:pPr marL="0" indent="0" algn="l">
                <a:spcAft>
                  <a:spcPts val="200"/>
                </a:spcAft>
                <a:buNone/>
              </a:pPr>
              <a:r>
                <a:rPr lang="en-US" sz="1600" b="1" dirty="0">
                  <a:solidFill>
                    <a:srgbClr val="1A1A1A"/>
                  </a:solidFill>
                  <a:latin typeface="Calibri" pitchFamily="34" charset="0"/>
                  <a:ea typeface="Calibri" pitchFamily="34" charset="-122"/>
                  <a:cs typeface="Calibri" pitchFamily="34" charset="-120"/>
                </a:rPr>
                <a:t>Demonstration: GEM4D BEM</a:t>
              </a:r>
              <a:endParaRPr lang="en-US" sz="1600" dirty="0"/>
            </a:p>
            <a:p>
              <a:pPr marL="0" indent="0" algn="l">
                <a:buNone/>
              </a:pPr>
              <a:r>
                <a:rPr lang="en-US" sz="1200" b="1" dirty="0">
                  <a:solidFill>
                    <a:srgbClr val="BD582C"/>
                  </a:solidFill>
                  <a:latin typeface="Calibri" pitchFamily="34" charset="0"/>
                  <a:ea typeface="Calibri" pitchFamily="34" charset="-122"/>
                  <a:cs typeface="Calibri" pitchFamily="34" charset="-120"/>
                </a:rPr>
                <a:t>10 min</a:t>
              </a:r>
              <a:endParaRPr lang="en-US" sz="1600" dirty="0"/>
            </a:p>
          </p:txBody>
        </p:sp>
      </p:grpSp>
      <p:grpSp>
        <p:nvGrpSpPr>
          <p:cNvPr id="32" name="Group 31">
            <a:extLst>
              <a:ext uri="{FF2B5EF4-FFF2-40B4-BE49-F238E27FC236}">
                <a16:creationId xmlns:a16="http://schemas.microsoft.com/office/drawing/2014/main" id="{47041B7A-1ED2-E83F-9F75-5D83F5D02C26}"/>
              </a:ext>
            </a:extLst>
          </p:cNvPr>
          <p:cNvGrpSpPr/>
          <p:nvPr/>
        </p:nvGrpSpPr>
        <p:grpSpPr>
          <a:xfrm>
            <a:off x="6126480" y="5065776"/>
            <a:ext cx="5394960" cy="896112"/>
            <a:chOff x="6126480" y="5065776"/>
            <a:chExt cx="5394960" cy="896112"/>
          </a:xfrm>
        </p:grpSpPr>
        <p:sp>
          <p:nvSpPr>
            <p:cNvPr id="17" name="Shape 15"/>
            <p:cNvSpPr/>
            <p:nvPr/>
          </p:nvSpPr>
          <p:spPr>
            <a:xfrm>
              <a:off x="6126480" y="5065776"/>
              <a:ext cx="5394960" cy="896112"/>
            </a:xfrm>
            <a:prstGeom prst="rect">
              <a:avLst/>
            </a:prstGeom>
            <a:solidFill>
              <a:srgbClr val="F7F3EE"/>
            </a:solidFill>
            <a:ln w="12700">
              <a:solidFill>
                <a:srgbClr val="E2DED6"/>
              </a:solidFill>
              <a:prstDash val="solid"/>
            </a:ln>
          </p:spPr>
          <p:txBody>
            <a:bodyPr/>
            <a:lstStyle/>
            <a:p>
              <a:endParaRPr lang="en-AU"/>
            </a:p>
          </p:txBody>
        </p:sp>
        <p:grpSp>
          <p:nvGrpSpPr>
            <p:cNvPr id="28" name="Group 27">
              <a:extLst>
                <a:ext uri="{FF2B5EF4-FFF2-40B4-BE49-F238E27FC236}">
                  <a16:creationId xmlns:a16="http://schemas.microsoft.com/office/drawing/2014/main" id="{DF4295DE-9426-0C14-0000-62DCDC1EB35C}"/>
                </a:ext>
              </a:extLst>
            </p:cNvPr>
            <p:cNvGrpSpPr/>
            <p:nvPr/>
          </p:nvGrpSpPr>
          <p:grpSpPr>
            <a:xfrm>
              <a:off x="6345936" y="5239512"/>
              <a:ext cx="548640" cy="548640"/>
              <a:chOff x="6345936" y="5239512"/>
              <a:chExt cx="548640" cy="548640"/>
            </a:xfrm>
          </p:grpSpPr>
          <p:sp>
            <p:nvSpPr>
              <p:cNvPr id="18" name="Shape 16"/>
              <p:cNvSpPr/>
              <p:nvPr/>
            </p:nvSpPr>
            <p:spPr>
              <a:xfrm>
                <a:off x="6345936" y="5239512"/>
                <a:ext cx="548640" cy="548640"/>
              </a:xfrm>
              <a:prstGeom prst="ellipse">
                <a:avLst/>
              </a:prstGeom>
              <a:solidFill>
                <a:srgbClr val="BD582C"/>
              </a:solidFill>
              <a:ln/>
            </p:spPr>
            <p:txBody>
              <a:bodyPr/>
              <a:lstStyle/>
              <a:p>
                <a:endParaRPr lang="en-AU"/>
              </a:p>
            </p:txBody>
          </p:sp>
          <p:sp>
            <p:nvSpPr>
              <p:cNvPr id="19" name="Text 17"/>
              <p:cNvSpPr/>
              <p:nvPr/>
            </p:nvSpPr>
            <p:spPr>
              <a:xfrm>
                <a:off x="6345936" y="5239512"/>
                <a:ext cx="548640" cy="548640"/>
              </a:xfrm>
              <a:prstGeom prst="rect">
                <a:avLst/>
              </a:prstGeom>
              <a:noFill/>
              <a:ln/>
            </p:spPr>
            <p:txBody>
              <a:bodyPr wrap="square" rtlCol="0" anchor="ctr"/>
              <a:lstStyle/>
              <a:p>
                <a:pPr marL="0" indent="0" algn="ctr">
                  <a:buNone/>
                </a:pPr>
                <a:r>
                  <a:rPr lang="en-US" sz="2100" b="1" dirty="0">
                    <a:solidFill>
                      <a:srgbClr val="FFFFFF"/>
                    </a:solidFill>
                    <a:latin typeface="Calibri" pitchFamily="34" charset="0"/>
                    <a:ea typeface="Calibri" pitchFamily="34" charset="-122"/>
                    <a:cs typeface="Calibri" pitchFamily="34" charset="-120"/>
                  </a:rPr>
                  <a:t>4</a:t>
                </a:r>
                <a:endParaRPr lang="en-US" sz="2100" dirty="0"/>
              </a:p>
            </p:txBody>
          </p:sp>
        </p:grpSp>
        <p:sp>
          <p:nvSpPr>
            <p:cNvPr id="20" name="Text 18"/>
            <p:cNvSpPr/>
            <p:nvPr/>
          </p:nvSpPr>
          <p:spPr>
            <a:xfrm>
              <a:off x="7114032" y="5065776"/>
              <a:ext cx="4251960" cy="896112"/>
            </a:xfrm>
            <a:prstGeom prst="rect">
              <a:avLst/>
            </a:prstGeom>
            <a:noFill/>
            <a:ln/>
          </p:spPr>
          <p:txBody>
            <a:bodyPr wrap="square" rtlCol="0" anchor="ctr"/>
            <a:lstStyle/>
            <a:p>
              <a:pPr marL="0" indent="0" algn="l">
                <a:spcAft>
                  <a:spcPts val="200"/>
                </a:spcAft>
                <a:buNone/>
              </a:pPr>
              <a:r>
                <a:rPr lang="en-US" sz="1600" b="1" dirty="0">
                  <a:solidFill>
                    <a:srgbClr val="1A1A1A"/>
                  </a:solidFill>
                  <a:latin typeface="Calibri" pitchFamily="34" charset="0"/>
                  <a:ea typeface="Calibri" pitchFamily="34" charset="-122"/>
                  <a:cs typeface="Calibri" pitchFamily="34" charset="-120"/>
                </a:rPr>
                <a:t>Conclusions</a:t>
              </a:r>
              <a:endParaRPr lang="en-US" sz="1600" dirty="0"/>
            </a:p>
            <a:p>
              <a:pPr marL="0" indent="0" algn="l">
                <a:buNone/>
              </a:pPr>
              <a:r>
                <a:rPr lang="en-US" sz="1200" b="1" dirty="0">
                  <a:solidFill>
                    <a:srgbClr val="BD582C"/>
                  </a:solidFill>
                  <a:latin typeface="Calibri" pitchFamily="34" charset="0"/>
                  <a:ea typeface="Calibri" pitchFamily="34" charset="-122"/>
                  <a:cs typeface="Calibri" pitchFamily="34" charset="-120"/>
                </a:rPr>
                <a:t>3 min</a:t>
              </a:r>
              <a:endParaRPr lang="en-US" sz="1600" dirty="0"/>
            </a:p>
          </p:txBody>
        </p:sp>
      </p:grpSp>
      <p:sp>
        <p:nvSpPr>
          <p:cNvPr id="21" name="Text 19"/>
          <p:cNvSpPr/>
          <p:nvPr/>
        </p:nvSpPr>
        <p:spPr>
          <a:xfrm>
            <a:off x="10149840" y="6446520"/>
            <a:ext cx="1463040" cy="274320"/>
          </a:xfrm>
          <a:prstGeom prst="rect">
            <a:avLst/>
          </a:prstGeom>
          <a:noFill/>
          <a:ln/>
        </p:spPr>
        <p:txBody>
          <a:bodyPr wrap="square" rtlCol="0" anchor="ctr"/>
          <a:lstStyle/>
          <a:p>
            <a:pPr marL="0" indent="0" algn="r">
              <a:buNone/>
            </a:pPr>
            <a:r>
              <a:rPr lang="en-US" sz="900" b="1" dirty="0">
                <a:solidFill>
                  <a:srgbClr val="C9C2B6"/>
                </a:solidFill>
                <a:latin typeface="Calibri" pitchFamily="34" charset="0"/>
                <a:ea typeface="Calibri" pitchFamily="34" charset="-122"/>
                <a:cs typeface="Calibri" pitchFamily="34" charset="-120"/>
              </a:rPr>
              <a:t>BasRock</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BD582C"/>
        </a:solidFill>
        <a:effectLst/>
      </p:bgPr>
    </p:bg>
    <p:spTree>
      <p:nvGrpSpPr>
        <p:cNvPr id="1" name=""/>
        <p:cNvGrpSpPr/>
        <p:nvPr/>
      </p:nvGrpSpPr>
      <p:grpSpPr>
        <a:xfrm>
          <a:off x="0" y="0"/>
          <a:ext cx="0" cy="0"/>
          <a:chOff x="0" y="0"/>
          <a:chExt cx="0" cy="0"/>
        </a:xfrm>
      </p:grpSpPr>
      <p:sp>
        <p:nvSpPr>
          <p:cNvPr id="2" name="Shape 0"/>
          <p:cNvSpPr/>
          <p:nvPr/>
        </p:nvSpPr>
        <p:spPr>
          <a:xfrm>
            <a:off x="1165860" y="2263140"/>
            <a:ext cx="2331720" cy="2331720"/>
          </a:xfrm>
          <a:prstGeom prst="ellipse">
            <a:avLst/>
          </a:prstGeom>
          <a:solidFill>
            <a:srgbClr val="BD582C"/>
          </a:solidFill>
          <a:ln w="38100">
            <a:solidFill>
              <a:srgbClr val="FFFFFF"/>
            </a:solidFill>
            <a:prstDash val="solid"/>
          </a:ln>
        </p:spPr>
        <p:txBody>
          <a:bodyPr/>
          <a:lstStyle/>
          <a:p>
            <a:endParaRPr lang="en-AU"/>
          </a:p>
        </p:txBody>
      </p:sp>
      <p:sp>
        <p:nvSpPr>
          <p:cNvPr id="3" name="Shape 1"/>
          <p:cNvSpPr/>
          <p:nvPr/>
        </p:nvSpPr>
        <p:spPr>
          <a:xfrm>
            <a:off x="1394460" y="2491740"/>
            <a:ext cx="1874520" cy="1874520"/>
          </a:xfrm>
          <a:prstGeom prst="ellipse">
            <a:avLst/>
          </a:prstGeom>
          <a:solidFill>
            <a:srgbClr val="BD582C"/>
          </a:solidFill>
          <a:ln w="12700">
            <a:solidFill>
              <a:srgbClr val="F2C9B6"/>
            </a:solidFill>
            <a:prstDash val="solid"/>
          </a:ln>
        </p:spPr>
        <p:txBody>
          <a:bodyPr/>
          <a:lstStyle/>
          <a:p>
            <a:endParaRPr lang="en-AU"/>
          </a:p>
        </p:txBody>
      </p:sp>
      <p:sp>
        <p:nvSpPr>
          <p:cNvPr id="4" name="Text 2"/>
          <p:cNvSpPr/>
          <p:nvPr/>
        </p:nvSpPr>
        <p:spPr>
          <a:xfrm>
            <a:off x="1165860" y="2263140"/>
            <a:ext cx="2331720" cy="2331720"/>
          </a:xfrm>
          <a:prstGeom prst="rect">
            <a:avLst/>
          </a:prstGeom>
          <a:noFill/>
          <a:ln/>
        </p:spPr>
        <p:txBody>
          <a:bodyPr wrap="square" rtlCol="0" anchor="ctr"/>
          <a:lstStyle/>
          <a:p>
            <a:pPr marL="0" indent="0" algn="ctr">
              <a:buNone/>
            </a:pPr>
            <a:r>
              <a:rPr lang="en-US" sz="7400" b="1" dirty="0">
                <a:solidFill>
                  <a:srgbClr val="FFFFFF"/>
                </a:solidFill>
                <a:latin typeface="Calibri" pitchFamily="34" charset="0"/>
                <a:ea typeface="Calibri" pitchFamily="34" charset="-122"/>
                <a:cs typeface="Calibri" pitchFamily="34" charset="-120"/>
              </a:rPr>
              <a:t>01</a:t>
            </a:r>
            <a:endParaRPr lang="en-US" sz="7400" dirty="0"/>
          </a:p>
        </p:txBody>
      </p:sp>
      <p:sp>
        <p:nvSpPr>
          <p:cNvPr id="5" name="Text 3"/>
          <p:cNvSpPr/>
          <p:nvPr/>
        </p:nvSpPr>
        <p:spPr>
          <a:xfrm>
            <a:off x="4343400" y="1828800"/>
            <a:ext cx="7223760" cy="365760"/>
          </a:xfrm>
          <a:prstGeom prst="rect">
            <a:avLst/>
          </a:prstGeom>
          <a:noFill/>
          <a:ln/>
        </p:spPr>
        <p:txBody>
          <a:bodyPr wrap="square" rtlCol="0" anchor="ctr"/>
          <a:lstStyle/>
          <a:p>
            <a:pPr marL="0" indent="0">
              <a:buNone/>
            </a:pPr>
            <a:r>
              <a:rPr lang="en-US" sz="1300" b="1" kern="0" spc="300" dirty="0">
                <a:solidFill>
                  <a:srgbClr val="F2C9B6"/>
                </a:solidFill>
                <a:latin typeface="Calibri" pitchFamily="34" charset="0"/>
                <a:ea typeface="Calibri" pitchFamily="34" charset="-122"/>
                <a:cs typeface="Calibri" pitchFamily="34" charset="-120"/>
              </a:rPr>
              <a:t>SECTION 01</a:t>
            </a:r>
            <a:endParaRPr lang="en-US" sz="1300" dirty="0"/>
          </a:p>
        </p:txBody>
      </p:sp>
      <p:sp>
        <p:nvSpPr>
          <p:cNvPr id="6" name="Text 4"/>
          <p:cNvSpPr/>
          <p:nvPr/>
        </p:nvSpPr>
        <p:spPr>
          <a:xfrm>
            <a:off x="4343400" y="2212848"/>
            <a:ext cx="7315200" cy="914400"/>
          </a:xfrm>
          <a:prstGeom prst="rect">
            <a:avLst/>
          </a:prstGeom>
          <a:noFill/>
          <a:ln/>
        </p:spPr>
        <p:txBody>
          <a:bodyPr wrap="square" rtlCol="0" anchor="ctr"/>
          <a:lstStyle/>
          <a:p>
            <a:pPr marL="0" indent="0">
              <a:buNone/>
            </a:pPr>
            <a:r>
              <a:rPr lang="en-US" sz="4000" b="1" dirty="0">
                <a:solidFill>
                  <a:srgbClr val="FFFFFF"/>
                </a:solidFill>
                <a:latin typeface="Calibri" pitchFamily="34" charset="0"/>
                <a:ea typeface="Calibri" pitchFamily="34" charset="-122"/>
                <a:cs typeface="Calibri" pitchFamily="34" charset="-120"/>
              </a:rPr>
              <a:t>Kirsch Equation history</a:t>
            </a:r>
            <a:endParaRPr lang="en-US" sz="4000" dirty="0"/>
          </a:p>
        </p:txBody>
      </p:sp>
      <p:sp>
        <p:nvSpPr>
          <p:cNvPr id="7" name="Text 5"/>
          <p:cNvSpPr/>
          <p:nvPr/>
        </p:nvSpPr>
        <p:spPr>
          <a:xfrm>
            <a:off x="4343400" y="3246120"/>
            <a:ext cx="7223760" cy="365760"/>
          </a:xfrm>
          <a:prstGeom prst="rect">
            <a:avLst/>
          </a:prstGeom>
          <a:noFill/>
          <a:ln/>
        </p:spPr>
        <p:txBody>
          <a:bodyPr wrap="square" rtlCol="0" anchor="ctr"/>
          <a:lstStyle/>
          <a:p>
            <a:pPr marL="0" indent="0">
              <a:buNone/>
            </a:pPr>
            <a:r>
              <a:rPr lang="en-US" sz="1600" b="1" dirty="0">
                <a:solidFill>
                  <a:srgbClr val="E48312"/>
                </a:solidFill>
                <a:latin typeface="Calibri" pitchFamily="34" charset="0"/>
                <a:ea typeface="Calibri" pitchFamily="34" charset="-122"/>
                <a:cs typeface="Calibri" pitchFamily="34" charset="-120"/>
              </a:rPr>
              <a:t>10 minutes</a:t>
            </a:r>
            <a:endParaRPr lang="en-US" sz="1600" dirty="0"/>
          </a:p>
        </p:txBody>
      </p:sp>
      <p:sp>
        <p:nvSpPr>
          <p:cNvPr id="8" name="Shape 6"/>
          <p:cNvSpPr/>
          <p:nvPr/>
        </p:nvSpPr>
        <p:spPr>
          <a:xfrm>
            <a:off x="4343400" y="3712464"/>
            <a:ext cx="6309360" cy="0"/>
          </a:xfrm>
          <a:prstGeom prst="line">
            <a:avLst/>
          </a:prstGeom>
          <a:noFill/>
          <a:ln w="12700">
            <a:solidFill>
              <a:srgbClr val="F2C9B6"/>
            </a:solidFill>
            <a:prstDash val="solid"/>
          </a:ln>
        </p:spPr>
        <p:txBody>
          <a:bodyPr/>
          <a:lstStyle/>
          <a:p>
            <a:endParaRPr lang="en-AU"/>
          </a:p>
        </p:txBody>
      </p:sp>
      <p:sp>
        <p:nvSpPr>
          <p:cNvPr id="9" name="Text 7"/>
          <p:cNvSpPr/>
          <p:nvPr/>
        </p:nvSpPr>
        <p:spPr>
          <a:xfrm>
            <a:off x="4343400" y="3895344"/>
            <a:ext cx="6543136" cy="1097280"/>
          </a:xfrm>
          <a:prstGeom prst="rect">
            <a:avLst/>
          </a:prstGeom>
          <a:noFill/>
          <a:ln/>
        </p:spPr>
        <p:txBody>
          <a:bodyPr wrap="square" rtlCol="0" anchor="ctr"/>
          <a:lstStyle/>
          <a:p>
            <a:pPr marL="0" indent="0">
              <a:lnSpc>
                <a:spcPct val="112000"/>
              </a:lnSpc>
              <a:buNone/>
            </a:pPr>
            <a:r>
              <a:rPr lang="en-US" sz="2400" i="1" dirty="0">
                <a:solidFill>
                  <a:srgbClr val="FBE9E0"/>
                </a:solidFill>
                <a:latin typeface="Calibri" pitchFamily="34" charset="0"/>
                <a:ea typeface="Calibri" pitchFamily="34" charset="-122"/>
                <a:cs typeface="Calibri" pitchFamily="34" charset="-120"/>
              </a:rPr>
              <a:t>One equation underlies nearly every stress-based support criterion</a:t>
            </a: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66928" y="420624"/>
            <a:ext cx="9601200" cy="274320"/>
          </a:xfrm>
          <a:prstGeom prst="rect">
            <a:avLst/>
          </a:prstGeom>
          <a:noFill/>
          <a:ln/>
        </p:spPr>
        <p:txBody>
          <a:bodyPr wrap="square" rtlCol="0" anchor="ctr"/>
          <a:lstStyle/>
          <a:p>
            <a:pPr marL="0" indent="0">
              <a:buNone/>
            </a:pPr>
            <a:r>
              <a:rPr lang="en-US" sz="1100" b="1" kern="0" spc="200" dirty="0">
                <a:solidFill>
                  <a:srgbClr val="BD582C"/>
                </a:solidFill>
                <a:latin typeface="Calibri" pitchFamily="34" charset="0"/>
                <a:ea typeface="Calibri" pitchFamily="34" charset="-122"/>
                <a:cs typeface="Calibri" pitchFamily="34" charset="-120"/>
              </a:rPr>
              <a:t>01 · BACKGROUND</a:t>
            </a:r>
            <a:endParaRPr lang="en-US" sz="1100" dirty="0"/>
          </a:p>
        </p:txBody>
      </p:sp>
      <p:sp>
        <p:nvSpPr>
          <p:cNvPr id="3" name="Text 1"/>
          <p:cNvSpPr/>
          <p:nvPr/>
        </p:nvSpPr>
        <p:spPr>
          <a:xfrm>
            <a:off x="566928" y="713232"/>
            <a:ext cx="10149840" cy="822960"/>
          </a:xfrm>
          <a:prstGeom prst="rect">
            <a:avLst/>
          </a:prstGeom>
          <a:noFill/>
          <a:ln/>
        </p:spPr>
        <p:txBody>
          <a:bodyPr wrap="square" rtlCol="0" anchor="t"/>
          <a:lstStyle/>
          <a:p>
            <a:pPr marL="0" indent="0">
              <a:lnSpc>
                <a:spcPct val="97000"/>
              </a:lnSpc>
              <a:buNone/>
            </a:pPr>
            <a:r>
              <a:rPr lang="en-US" sz="2800" b="1" dirty="0">
                <a:solidFill>
                  <a:srgbClr val="1A1A1A"/>
                </a:solidFill>
                <a:latin typeface="Calibri" pitchFamily="34" charset="0"/>
                <a:ea typeface="Calibri" pitchFamily="34" charset="-122"/>
                <a:cs typeface="Calibri" pitchFamily="34" charset="-120"/>
              </a:rPr>
              <a:t>Kirsch, 1898 — a hole in a plate</a:t>
            </a:r>
            <a:endParaRPr lang="en-US" sz="2800" dirty="0"/>
          </a:p>
        </p:txBody>
      </p:sp>
      <p:pic>
        <p:nvPicPr>
          <p:cNvPr id="4" name="Image 0" descr="assets/ic_history_rust.png"/>
          <p:cNvPicPr>
            <a:picLocks noChangeAspect="1"/>
          </p:cNvPicPr>
          <p:nvPr/>
        </p:nvPicPr>
        <p:blipFill>
          <a:blip r:embed="rId3"/>
          <a:stretch>
            <a:fillRect/>
          </a:stretch>
        </p:blipFill>
        <p:spPr>
          <a:xfrm>
            <a:off x="11045952" y="457200"/>
            <a:ext cx="548640" cy="548640"/>
          </a:xfrm>
          <a:prstGeom prst="rect">
            <a:avLst/>
          </a:prstGeom>
        </p:spPr>
      </p:pic>
      <p:pic>
        <p:nvPicPr>
          <p:cNvPr id="5" name="Image 1" descr="assets/kirsch2.png"/>
          <p:cNvPicPr>
            <a:picLocks noChangeAspect="1"/>
          </p:cNvPicPr>
          <p:nvPr/>
        </p:nvPicPr>
        <p:blipFill>
          <a:blip r:embed="rId4"/>
          <a:stretch>
            <a:fillRect/>
          </a:stretch>
        </p:blipFill>
        <p:spPr>
          <a:xfrm>
            <a:off x="515268" y="1691640"/>
            <a:ext cx="5544000" cy="4526280"/>
          </a:xfrm>
          <a:prstGeom prst="rect">
            <a:avLst/>
          </a:prstGeom>
        </p:spPr>
      </p:pic>
      <p:sp>
        <p:nvSpPr>
          <p:cNvPr id="6" name="Text 2"/>
          <p:cNvSpPr/>
          <p:nvPr/>
        </p:nvSpPr>
        <p:spPr>
          <a:xfrm>
            <a:off x="6263640" y="1755648"/>
            <a:ext cx="5358384" cy="1143000"/>
          </a:xfrm>
          <a:prstGeom prst="rect">
            <a:avLst/>
          </a:prstGeom>
          <a:noFill/>
          <a:ln/>
        </p:spPr>
        <p:txBody>
          <a:bodyPr wrap="square" rtlCol="0" anchor="ctr"/>
          <a:lstStyle/>
          <a:p>
            <a:pPr marL="0" indent="0">
              <a:lnSpc>
                <a:spcPct val="112000"/>
              </a:lnSpc>
              <a:buNone/>
            </a:pPr>
            <a:r>
              <a:rPr lang="en-US" sz="1400" dirty="0">
                <a:solidFill>
                  <a:srgbClr val="4A4A4A"/>
                </a:solidFill>
                <a:latin typeface="Calibri" pitchFamily="34" charset="0"/>
                <a:ea typeface="Calibri" pitchFamily="34" charset="-122"/>
                <a:cs typeface="Calibri" pitchFamily="34" charset="-120"/>
              </a:rPr>
              <a:t>Kirsch solved the stresses around a circular hole in a loaded plate — drawn for rivet holes in steel, not tunnels. A century later, it is still used in geotechnical engineering.</a:t>
            </a:r>
            <a:endParaRPr lang="en-US" sz="1400" dirty="0"/>
          </a:p>
        </p:txBody>
      </p:sp>
      <p:grpSp>
        <p:nvGrpSpPr>
          <p:cNvPr id="21" name="Group 20">
            <a:extLst>
              <a:ext uri="{FF2B5EF4-FFF2-40B4-BE49-F238E27FC236}">
                <a16:creationId xmlns:a16="http://schemas.microsoft.com/office/drawing/2014/main" id="{47CBB7C4-8E4F-88CB-B826-517613B67428}"/>
              </a:ext>
            </a:extLst>
          </p:cNvPr>
          <p:cNvGrpSpPr/>
          <p:nvPr/>
        </p:nvGrpSpPr>
        <p:grpSpPr>
          <a:xfrm>
            <a:off x="6263640" y="3108960"/>
            <a:ext cx="5358384" cy="1207008"/>
            <a:chOff x="6263640" y="3108960"/>
            <a:chExt cx="5358384" cy="1207008"/>
          </a:xfrm>
        </p:grpSpPr>
        <p:sp>
          <p:nvSpPr>
            <p:cNvPr id="7" name="Shape 3"/>
            <p:cNvSpPr/>
            <p:nvPr/>
          </p:nvSpPr>
          <p:spPr>
            <a:xfrm>
              <a:off x="6263640" y="3108960"/>
              <a:ext cx="5358384" cy="1207008"/>
            </a:xfrm>
            <a:prstGeom prst="rect">
              <a:avLst/>
            </a:prstGeom>
            <a:solidFill>
              <a:srgbClr val="F7F3EE"/>
            </a:solidFill>
            <a:ln w="12700">
              <a:solidFill>
                <a:srgbClr val="E2DED6"/>
              </a:solidFill>
              <a:prstDash val="solid"/>
            </a:ln>
          </p:spPr>
          <p:txBody>
            <a:bodyPr/>
            <a:lstStyle/>
            <a:p>
              <a:endParaRPr lang="en-AU"/>
            </a:p>
          </p:txBody>
        </p:sp>
        <p:sp>
          <p:nvSpPr>
            <p:cNvPr id="8" name="Shape 4"/>
            <p:cNvSpPr/>
            <p:nvPr/>
          </p:nvSpPr>
          <p:spPr>
            <a:xfrm>
              <a:off x="6263640" y="3108960"/>
              <a:ext cx="5358384" cy="64008"/>
            </a:xfrm>
            <a:prstGeom prst="rect">
              <a:avLst/>
            </a:prstGeom>
            <a:solidFill>
              <a:srgbClr val="BD582C"/>
            </a:solidFill>
            <a:ln/>
          </p:spPr>
          <p:txBody>
            <a:bodyPr/>
            <a:lstStyle/>
            <a:p>
              <a:endParaRPr lang="en-AU"/>
            </a:p>
          </p:txBody>
        </p:sp>
        <p:sp>
          <p:nvSpPr>
            <p:cNvPr id="9" name="Text 5"/>
            <p:cNvSpPr/>
            <p:nvPr/>
          </p:nvSpPr>
          <p:spPr>
            <a:xfrm>
              <a:off x="6483096" y="3246120"/>
              <a:ext cx="4901184" cy="274320"/>
            </a:xfrm>
            <a:prstGeom prst="rect">
              <a:avLst/>
            </a:prstGeom>
            <a:noFill/>
            <a:ln/>
          </p:spPr>
          <p:txBody>
            <a:bodyPr wrap="square" rtlCol="0" anchor="ctr"/>
            <a:lstStyle/>
            <a:p>
              <a:pPr marL="0" indent="0">
                <a:buNone/>
              </a:pPr>
              <a:r>
                <a:rPr lang="en-US" sz="1100" b="1" kern="0" spc="150" dirty="0">
                  <a:solidFill>
                    <a:srgbClr val="BD582C"/>
                  </a:solidFill>
                  <a:latin typeface="Calibri" pitchFamily="34" charset="0"/>
                  <a:ea typeface="Calibri" pitchFamily="34" charset="-122"/>
                  <a:cs typeface="Calibri" pitchFamily="34" charset="-120"/>
                </a:rPr>
                <a:t>SIDEWALL A · THE WORKHORSE</a:t>
              </a:r>
              <a:endParaRPr lang="en-US" sz="1100" dirty="0"/>
            </a:p>
          </p:txBody>
        </p:sp>
        <p:sp>
          <p:nvSpPr>
            <p:cNvPr id="10" name="Text 6"/>
            <p:cNvSpPr/>
            <p:nvPr/>
          </p:nvSpPr>
          <p:spPr>
            <a:xfrm>
              <a:off x="6483096" y="3529584"/>
              <a:ext cx="4901184" cy="502920"/>
            </a:xfrm>
            <a:prstGeom prst="rect">
              <a:avLst/>
            </a:prstGeom>
            <a:noFill/>
            <a:ln/>
          </p:spPr>
          <p:txBody>
            <a:bodyPr wrap="square" rtlCol="0" anchor="ctr"/>
            <a:lstStyle/>
            <a:p>
              <a:pPr marL="0" indent="0">
                <a:buNone/>
              </a:pPr>
              <a:r>
                <a:rPr lang="en-US" sz="2500" b="1" dirty="0">
                  <a:solidFill>
                    <a:srgbClr val="1A1A1A"/>
                  </a:solidFill>
                  <a:latin typeface="Calibri" pitchFamily="34" charset="0"/>
                  <a:ea typeface="Calibri" pitchFamily="34" charset="-122"/>
                  <a:cs typeface="Calibri" pitchFamily="34" charset="-120"/>
                </a:rPr>
                <a:t>σ</a:t>
              </a:r>
              <a:r>
                <a:rPr lang="en-US" sz="2500" b="1" baseline="-25000" dirty="0">
                  <a:solidFill>
                    <a:srgbClr val="1A1A1A"/>
                  </a:solidFill>
                  <a:latin typeface="Calibri" pitchFamily="34" charset="0"/>
                  <a:ea typeface="Calibri" pitchFamily="34" charset="-122"/>
                  <a:cs typeface="Calibri" pitchFamily="34" charset="-120"/>
                </a:rPr>
                <a:t>θ</a:t>
              </a:r>
              <a:r>
                <a:rPr lang="en-US" sz="2500" b="1" dirty="0">
                  <a:solidFill>
                    <a:srgbClr val="1A1A1A"/>
                  </a:solidFill>
                  <a:latin typeface="Calibri" pitchFamily="34" charset="0"/>
                  <a:ea typeface="Calibri" pitchFamily="34" charset="-122"/>
                  <a:cs typeface="Calibri" pitchFamily="34" charset="-120"/>
                </a:rPr>
                <a:t>  =  3σ₁ − σ₃</a:t>
              </a:r>
              <a:endParaRPr lang="en-US" sz="2500" dirty="0"/>
            </a:p>
          </p:txBody>
        </p:sp>
        <p:sp>
          <p:nvSpPr>
            <p:cNvPr id="11" name="Text 7"/>
            <p:cNvSpPr/>
            <p:nvPr/>
          </p:nvSpPr>
          <p:spPr>
            <a:xfrm>
              <a:off x="6483096" y="4023360"/>
              <a:ext cx="4901184" cy="292608"/>
            </a:xfrm>
            <a:prstGeom prst="rect">
              <a:avLst/>
            </a:prstGeom>
            <a:noFill/>
            <a:ln/>
          </p:spPr>
          <p:txBody>
            <a:bodyPr wrap="square" rtlCol="0" anchor="ctr"/>
            <a:lstStyle/>
            <a:p>
              <a:pPr marL="0" indent="0">
                <a:buNone/>
              </a:pPr>
              <a:r>
                <a:rPr lang="en-US" sz="1150" i="1" dirty="0">
                  <a:solidFill>
                    <a:srgbClr val="4A4A4A"/>
                  </a:solidFill>
                  <a:latin typeface="Calibri" pitchFamily="34" charset="0"/>
                  <a:ea typeface="Calibri" pitchFamily="34" charset="-122"/>
                  <a:cs typeface="Calibri" pitchFamily="34" charset="-120"/>
                </a:rPr>
                <a:t>Peak tangential stress — the number nearly every criterion divides.</a:t>
              </a:r>
              <a:endParaRPr lang="en-US" sz="1150" dirty="0"/>
            </a:p>
          </p:txBody>
        </p:sp>
      </p:grpSp>
      <p:grpSp>
        <p:nvGrpSpPr>
          <p:cNvPr id="22" name="Group 21">
            <a:extLst>
              <a:ext uri="{FF2B5EF4-FFF2-40B4-BE49-F238E27FC236}">
                <a16:creationId xmlns:a16="http://schemas.microsoft.com/office/drawing/2014/main" id="{C676BD7A-01E8-7F9B-611B-F27EDBA27EFF}"/>
              </a:ext>
            </a:extLst>
          </p:cNvPr>
          <p:cNvGrpSpPr/>
          <p:nvPr/>
        </p:nvGrpSpPr>
        <p:grpSpPr>
          <a:xfrm>
            <a:off x="6263640" y="4498848"/>
            <a:ext cx="5358384" cy="1207008"/>
            <a:chOff x="6263640" y="4498848"/>
            <a:chExt cx="5358384" cy="1207008"/>
          </a:xfrm>
        </p:grpSpPr>
        <p:sp>
          <p:nvSpPr>
            <p:cNvPr id="12" name="Shape 8"/>
            <p:cNvSpPr/>
            <p:nvPr/>
          </p:nvSpPr>
          <p:spPr>
            <a:xfrm>
              <a:off x="6263640" y="4498848"/>
              <a:ext cx="5358384" cy="1207008"/>
            </a:xfrm>
            <a:prstGeom prst="rect">
              <a:avLst/>
            </a:prstGeom>
            <a:solidFill>
              <a:srgbClr val="F7F3EE"/>
            </a:solidFill>
            <a:ln w="12700">
              <a:solidFill>
                <a:srgbClr val="E2DED6"/>
              </a:solidFill>
              <a:prstDash val="solid"/>
            </a:ln>
          </p:spPr>
          <p:txBody>
            <a:bodyPr/>
            <a:lstStyle/>
            <a:p>
              <a:endParaRPr lang="en-AU"/>
            </a:p>
          </p:txBody>
        </p:sp>
        <p:sp>
          <p:nvSpPr>
            <p:cNvPr id="13" name="Shape 9"/>
            <p:cNvSpPr/>
            <p:nvPr/>
          </p:nvSpPr>
          <p:spPr>
            <a:xfrm>
              <a:off x="6263640" y="4498848"/>
              <a:ext cx="5358384" cy="64008"/>
            </a:xfrm>
            <a:prstGeom prst="rect">
              <a:avLst/>
            </a:prstGeom>
            <a:solidFill>
              <a:srgbClr val="1C4A7A"/>
            </a:solidFill>
            <a:ln/>
          </p:spPr>
          <p:txBody>
            <a:bodyPr/>
            <a:lstStyle/>
            <a:p>
              <a:endParaRPr lang="en-AU"/>
            </a:p>
          </p:txBody>
        </p:sp>
        <p:sp>
          <p:nvSpPr>
            <p:cNvPr id="14" name="Text 10"/>
            <p:cNvSpPr/>
            <p:nvPr/>
          </p:nvSpPr>
          <p:spPr>
            <a:xfrm>
              <a:off x="6483096" y="4636008"/>
              <a:ext cx="4901184" cy="274320"/>
            </a:xfrm>
            <a:prstGeom prst="rect">
              <a:avLst/>
            </a:prstGeom>
            <a:noFill/>
            <a:ln/>
          </p:spPr>
          <p:txBody>
            <a:bodyPr wrap="square" rtlCol="0" anchor="ctr"/>
            <a:lstStyle/>
            <a:p>
              <a:pPr marL="0" indent="0">
                <a:buNone/>
              </a:pPr>
              <a:r>
                <a:rPr lang="en-US" sz="1100" b="1" kern="0" spc="150" dirty="0">
                  <a:solidFill>
                    <a:srgbClr val="1C4A7A"/>
                  </a:solidFill>
                  <a:latin typeface="Calibri" pitchFamily="34" charset="0"/>
                  <a:ea typeface="Calibri" pitchFamily="34" charset="-122"/>
                  <a:cs typeface="Calibri" pitchFamily="34" charset="-120"/>
                </a:rPr>
                <a:t>ROOF &amp; FLOOR B</a:t>
              </a:r>
              <a:endParaRPr lang="en-US" sz="1100" dirty="0"/>
            </a:p>
          </p:txBody>
        </p:sp>
        <p:sp>
          <p:nvSpPr>
            <p:cNvPr id="15" name="Text 11"/>
            <p:cNvSpPr/>
            <p:nvPr/>
          </p:nvSpPr>
          <p:spPr>
            <a:xfrm>
              <a:off x="6483096" y="4919472"/>
              <a:ext cx="4901184" cy="502920"/>
            </a:xfrm>
            <a:prstGeom prst="rect">
              <a:avLst/>
            </a:prstGeom>
            <a:noFill/>
            <a:ln/>
          </p:spPr>
          <p:txBody>
            <a:bodyPr wrap="square" rtlCol="0" anchor="ctr"/>
            <a:lstStyle/>
            <a:p>
              <a:pPr marL="0" indent="0">
                <a:buNone/>
              </a:pPr>
              <a:r>
                <a:rPr lang="en-US" sz="2500" b="1" dirty="0">
                  <a:solidFill>
                    <a:srgbClr val="1A1A1A"/>
                  </a:solidFill>
                  <a:latin typeface="Calibri" pitchFamily="34" charset="0"/>
                  <a:ea typeface="Calibri" pitchFamily="34" charset="-122"/>
                  <a:cs typeface="Calibri" pitchFamily="34" charset="-120"/>
                </a:rPr>
                <a:t>σ</a:t>
              </a:r>
              <a:r>
                <a:rPr lang="en-US" sz="2500" b="1" baseline="-25000" dirty="0">
                  <a:solidFill>
                    <a:srgbClr val="1A1A1A"/>
                  </a:solidFill>
                  <a:latin typeface="Calibri" pitchFamily="34" charset="0"/>
                  <a:ea typeface="Calibri" pitchFamily="34" charset="-122"/>
                  <a:cs typeface="Calibri" pitchFamily="34" charset="-120"/>
                </a:rPr>
                <a:t>θ</a:t>
              </a:r>
              <a:r>
                <a:rPr lang="en-US" sz="2500" b="1" dirty="0">
                  <a:solidFill>
                    <a:srgbClr val="1A1A1A"/>
                  </a:solidFill>
                  <a:latin typeface="Calibri" pitchFamily="34" charset="0"/>
                  <a:ea typeface="Calibri" pitchFamily="34" charset="-122"/>
                  <a:cs typeface="Calibri" pitchFamily="34" charset="-120"/>
                </a:rPr>
                <a:t>  =  3σ₃ − σ₁</a:t>
              </a:r>
              <a:endParaRPr lang="en-US" sz="2500" dirty="0"/>
            </a:p>
          </p:txBody>
        </p:sp>
        <p:sp>
          <p:nvSpPr>
            <p:cNvPr id="16" name="Text 12"/>
            <p:cNvSpPr/>
            <p:nvPr/>
          </p:nvSpPr>
          <p:spPr>
            <a:xfrm>
              <a:off x="6483096" y="5413248"/>
              <a:ext cx="4901184" cy="292608"/>
            </a:xfrm>
            <a:prstGeom prst="rect">
              <a:avLst/>
            </a:prstGeom>
            <a:noFill/>
            <a:ln/>
          </p:spPr>
          <p:txBody>
            <a:bodyPr wrap="square" rtlCol="0" anchor="ctr"/>
            <a:lstStyle/>
            <a:p>
              <a:pPr marL="0" indent="0">
                <a:buNone/>
              </a:pPr>
              <a:r>
                <a:rPr lang="en-US" sz="1150" i="1" dirty="0">
                  <a:solidFill>
                    <a:srgbClr val="4A4A4A"/>
                  </a:solidFill>
                  <a:latin typeface="Calibri" pitchFamily="34" charset="0"/>
                  <a:ea typeface="Calibri" pitchFamily="34" charset="-122"/>
                  <a:cs typeface="Calibri" pitchFamily="34" charset="-120"/>
                </a:rPr>
                <a:t>Goes tensile when σ₃ / σ₁ &lt; ⅓.</a:t>
              </a:r>
              <a:endParaRPr lang="en-US" sz="1150" dirty="0"/>
            </a:p>
          </p:txBody>
        </p:sp>
      </p:grpSp>
      <p:sp>
        <p:nvSpPr>
          <p:cNvPr id="17" name="Text 13"/>
          <p:cNvSpPr/>
          <p:nvPr/>
        </p:nvSpPr>
        <p:spPr>
          <a:xfrm>
            <a:off x="566928" y="6437376"/>
            <a:ext cx="8229600" cy="274320"/>
          </a:xfrm>
          <a:prstGeom prst="rect">
            <a:avLst/>
          </a:prstGeom>
          <a:noFill/>
          <a:ln/>
        </p:spPr>
        <p:txBody>
          <a:bodyPr wrap="square" rtlCol="0" anchor="ctr"/>
          <a:lstStyle/>
          <a:p>
            <a:pPr marL="0" indent="0">
              <a:buNone/>
            </a:pPr>
            <a:r>
              <a:rPr lang="en-US" sz="950" i="1" dirty="0">
                <a:solidFill>
                  <a:srgbClr val="8A8A8A"/>
                </a:solidFill>
                <a:latin typeface="Calibri" pitchFamily="34" charset="0"/>
                <a:ea typeface="Calibri" pitchFamily="34" charset="-122"/>
                <a:cs typeface="Calibri" pitchFamily="34" charset="-120"/>
              </a:rPr>
              <a:t>Kirsch, 1898</a:t>
            </a:r>
            <a:endParaRPr lang="en-US" sz="950" dirty="0"/>
          </a:p>
        </p:txBody>
      </p:sp>
      <p:sp>
        <p:nvSpPr>
          <p:cNvPr id="18" name="Text 14"/>
          <p:cNvSpPr/>
          <p:nvPr/>
        </p:nvSpPr>
        <p:spPr>
          <a:xfrm>
            <a:off x="10149840" y="6446520"/>
            <a:ext cx="1463040" cy="274320"/>
          </a:xfrm>
          <a:prstGeom prst="rect">
            <a:avLst/>
          </a:prstGeom>
          <a:noFill/>
          <a:ln/>
        </p:spPr>
        <p:txBody>
          <a:bodyPr wrap="square" rtlCol="0" anchor="ctr"/>
          <a:lstStyle/>
          <a:p>
            <a:pPr marL="0" indent="0" algn="r">
              <a:buNone/>
            </a:pPr>
            <a:r>
              <a:rPr lang="en-US" sz="900" b="1" dirty="0">
                <a:solidFill>
                  <a:srgbClr val="C9C2B6"/>
                </a:solidFill>
                <a:latin typeface="Calibri" pitchFamily="34" charset="0"/>
                <a:ea typeface="Calibri" pitchFamily="34" charset="-122"/>
                <a:cs typeface="Calibri" pitchFamily="34" charset="-120"/>
              </a:rPr>
              <a:t>BasRock</a:t>
            </a:r>
            <a:endParaRPr lang="en-US" sz="900" dirty="0"/>
          </a:p>
        </p:txBody>
      </p:sp>
      <p:sp>
        <p:nvSpPr>
          <p:cNvPr id="19" name="TextBox 18">
            <a:extLst>
              <a:ext uri="{FF2B5EF4-FFF2-40B4-BE49-F238E27FC236}">
                <a16:creationId xmlns:a16="http://schemas.microsoft.com/office/drawing/2014/main" id="{9B5FC1D6-6477-1A38-8EA8-5C0C062DB4D9}"/>
              </a:ext>
            </a:extLst>
          </p:cNvPr>
          <p:cNvSpPr txBox="1"/>
          <p:nvPr/>
        </p:nvSpPr>
        <p:spPr>
          <a:xfrm>
            <a:off x="2346158" y="2163556"/>
            <a:ext cx="1672389" cy="369332"/>
          </a:xfrm>
          <a:prstGeom prst="rect">
            <a:avLst/>
          </a:prstGeom>
          <a:noFill/>
        </p:spPr>
        <p:txBody>
          <a:bodyPr wrap="square" rtlCol="0">
            <a:spAutoFit/>
          </a:bodyPr>
          <a:lstStyle/>
          <a:p>
            <a:pPr algn="ctr"/>
            <a:r>
              <a:rPr lang="en-US" b="1" dirty="0">
                <a:solidFill>
                  <a:srgbClr val="C00000"/>
                </a:solidFill>
                <a:latin typeface="Calibri" pitchFamily="34" charset="0"/>
                <a:ea typeface="Calibri" pitchFamily="34" charset="-122"/>
                <a:cs typeface="Calibri" pitchFamily="34" charset="-120"/>
              </a:rPr>
              <a:t>σ</a:t>
            </a:r>
            <a:r>
              <a:rPr lang="en-US" b="1" baseline="-25000" dirty="0">
                <a:solidFill>
                  <a:srgbClr val="C00000"/>
                </a:solidFill>
                <a:latin typeface="Calibri" pitchFamily="34" charset="0"/>
                <a:ea typeface="Calibri" pitchFamily="34" charset="-122"/>
                <a:cs typeface="Calibri" pitchFamily="34" charset="-120"/>
              </a:rPr>
              <a:t>1ip</a:t>
            </a:r>
            <a:r>
              <a:rPr lang="en-US" b="1" dirty="0">
                <a:solidFill>
                  <a:srgbClr val="C00000"/>
                </a:solidFill>
                <a:latin typeface="Calibri" pitchFamily="34" charset="0"/>
                <a:ea typeface="Calibri" pitchFamily="34" charset="-122"/>
                <a:cs typeface="Calibri" pitchFamily="34" charset="-120"/>
              </a:rPr>
              <a:t> = σ</a:t>
            </a:r>
            <a:r>
              <a:rPr lang="en-US" b="1" baseline="-25000" dirty="0">
                <a:solidFill>
                  <a:srgbClr val="C00000"/>
                </a:solidFill>
                <a:latin typeface="Calibri" pitchFamily="34" charset="0"/>
                <a:ea typeface="Calibri" pitchFamily="34" charset="-122"/>
                <a:cs typeface="Calibri" pitchFamily="34" charset="-120"/>
              </a:rPr>
              <a:t>H</a:t>
            </a:r>
            <a:r>
              <a:rPr lang="en-US" b="1" dirty="0">
                <a:solidFill>
                  <a:srgbClr val="C00000"/>
                </a:solidFill>
                <a:latin typeface="Calibri" pitchFamily="34" charset="0"/>
                <a:ea typeface="Calibri" pitchFamily="34" charset="-122"/>
                <a:cs typeface="Calibri" pitchFamily="34" charset="-120"/>
              </a:rPr>
              <a:t> = σ</a:t>
            </a:r>
            <a:r>
              <a:rPr lang="en-US" b="1" baseline="-25000" dirty="0">
                <a:solidFill>
                  <a:srgbClr val="C00000"/>
                </a:solidFill>
                <a:latin typeface="Calibri" pitchFamily="34" charset="0"/>
                <a:ea typeface="Calibri" pitchFamily="34" charset="-122"/>
                <a:cs typeface="Calibri" pitchFamily="34" charset="-120"/>
              </a:rPr>
              <a:t>max</a:t>
            </a:r>
            <a:endParaRPr lang="en-AU" baseline="-25000" dirty="0">
              <a:solidFill>
                <a:srgbClr val="C00000"/>
              </a:solidFill>
            </a:endParaRPr>
          </a:p>
        </p:txBody>
      </p:sp>
      <p:sp>
        <p:nvSpPr>
          <p:cNvPr id="20" name="TextBox 19">
            <a:extLst>
              <a:ext uri="{FF2B5EF4-FFF2-40B4-BE49-F238E27FC236}">
                <a16:creationId xmlns:a16="http://schemas.microsoft.com/office/drawing/2014/main" id="{F4FACA03-24A0-F3EE-AB67-B64F9F464DFC}"/>
              </a:ext>
            </a:extLst>
          </p:cNvPr>
          <p:cNvSpPr txBox="1"/>
          <p:nvPr/>
        </p:nvSpPr>
        <p:spPr>
          <a:xfrm>
            <a:off x="515268" y="3984998"/>
            <a:ext cx="1672389" cy="369332"/>
          </a:xfrm>
          <a:prstGeom prst="rect">
            <a:avLst/>
          </a:prstGeom>
          <a:noFill/>
        </p:spPr>
        <p:txBody>
          <a:bodyPr wrap="square" rtlCol="0">
            <a:spAutoFit/>
          </a:bodyPr>
          <a:lstStyle/>
          <a:p>
            <a:pPr algn="ctr"/>
            <a:r>
              <a:rPr lang="en-US" b="1" dirty="0">
                <a:solidFill>
                  <a:srgbClr val="1A1A1A"/>
                </a:solidFill>
                <a:latin typeface="Calibri" pitchFamily="34" charset="0"/>
                <a:ea typeface="Calibri" pitchFamily="34" charset="-122"/>
                <a:cs typeface="Calibri" pitchFamily="34" charset="-120"/>
              </a:rPr>
              <a:t>σ</a:t>
            </a:r>
            <a:r>
              <a:rPr lang="en-US" b="1" baseline="-25000" dirty="0">
                <a:solidFill>
                  <a:srgbClr val="1A1A1A"/>
                </a:solidFill>
                <a:latin typeface="Calibri" pitchFamily="34" charset="0"/>
                <a:ea typeface="Calibri" pitchFamily="34" charset="-122"/>
                <a:cs typeface="Calibri" pitchFamily="34" charset="-120"/>
              </a:rPr>
              <a:t>3ip</a:t>
            </a:r>
            <a:r>
              <a:rPr lang="en-US" b="1" dirty="0">
                <a:solidFill>
                  <a:srgbClr val="1A1A1A"/>
                </a:solidFill>
                <a:latin typeface="Calibri" pitchFamily="34" charset="0"/>
                <a:ea typeface="Calibri" pitchFamily="34" charset="-122"/>
                <a:cs typeface="Calibri" pitchFamily="34" charset="-120"/>
              </a:rPr>
              <a:t> = σ</a:t>
            </a:r>
            <a:r>
              <a:rPr lang="en-US" b="1" baseline="-25000" dirty="0">
                <a:solidFill>
                  <a:srgbClr val="1A1A1A"/>
                </a:solidFill>
                <a:latin typeface="Calibri" pitchFamily="34" charset="0"/>
                <a:ea typeface="Calibri" pitchFamily="34" charset="-122"/>
                <a:cs typeface="Calibri" pitchFamily="34" charset="-120"/>
              </a:rPr>
              <a:t>h</a:t>
            </a:r>
            <a:r>
              <a:rPr lang="en-US" b="1" dirty="0">
                <a:solidFill>
                  <a:srgbClr val="1A1A1A"/>
                </a:solidFill>
                <a:latin typeface="Calibri" pitchFamily="34" charset="0"/>
                <a:ea typeface="Calibri" pitchFamily="34" charset="-122"/>
                <a:cs typeface="Calibri" pitchFamily="34" charset="-120"/>
              </a:rPr>
              <a:t> = σ</a:t>
            </a:r>
            <a:r>
              <a:rPr lang="en-US" b="1" baseline="-25000" dirty="0">
                <a:solidFill>
                  <a:srgbClr val="1A1A1A"/>
                </a:solidFill>
                <a:latin typeface="Calibri" pitchFamily="34" charset="0"/>
                <a:ea typeface="Calibri" pitchFamily="34" charset="-122"/>
                <a:cs typeface="Calibri" pitchFamily="34" charset="-120"/>
              </a:rPr>
              <a:t>min</a:t>
            </a:r>
            <a:endParaRPr lang="en-AU" baseline="-25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0-#ppt_w/2"/>
                                          </p:val>
                                        </p:tav>
                                        <p:tav tm="100000">
                                          <p:val>
                                            <p:strVal val="#ppt_x"/>
                                          </p:val>
                                        </p:tav>
                                      </p:tavLst>
                                    </p:anim>
                                    <p:anim calcmode="lin" valueType="num">
                                      <p:cBhvr additive="base">
                                        <p:cTn id="2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3CABA-308C-B9CB-B2B9-AE62BF90C3C4}"/>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8FBABC3D-33B6-2B54-0E57-786195AA888A}"/>
              </a:ext>
            </a:extLst>
          </p:cNvPr>
          <p:cNvSpPr/>
          <p:nvPr/>
        </p:nvSpPr>
        <p:spPr>
          <a:xfrm>
            <a:off x="566928" y="420624"/>
            <a:ext cx="9601200" cy="274320"/>
          </a:xfrm>
          <a:prstGeom prst="rect">
            <a:avLst/>
          </a:prstGeom>
          <a:noFill/>
          <a:ln/>
        </p:spPr>
        <p:txBody>
          <a:bodyPr wrap="square" rtlCol="0" anchor="ctr"/>
          <a:lstStyle/>
          <a:p>
            <a:pPr marL="0" indent="0">
              <a:buNone/>
            </a:pPr>
            <a:r>
              <a:rPr lang="en-US" sz="1100" b="1" kern="0" spc="200" dirty="0">
                <a:solidFill>
                  <a:srgbClr val="BD582C"/>
                </a:solidFill>
                <a:latin typeface="Calibri" pitchFamily="34" charset="0"/>
                <a:ea typeface="Calibri" pitchFamily="34" charset="-122"/>
                <a:cs typeface="Calibri" pitchFamily="34" charset="-120"/>
              </a:rPr>
              <a:t>01 · BACKGROUND</a:t>
            </a:r>
            <a:endParaRPr lang="en-US" sz="1100" dirty="0"/>
          </a:p>
        </p:txBody>
      </p:sp>
      <p:pic>
        <p:nvPicPr>
          <p:cNvPr id="4" name="Image 0" descr="assets/ic_history_rust.png">
            <a:extLst>
              <a:ext uri="{FF2B5EF4-FFF2-40B4-BE49-F238E27FC236}">
                <a16:creationId xmlns:a16="http://schemas.microsoft.com/office/drawing/2014/main" id="{97CA2948-2AA4-21A5-3AFB-B0C4E9FDFF48}"/>
              </a:ext>
            </a:extLst>
          </p:cNvPr>
          <p:cNvPicPr>
            <a:picLocks noChangeAspect="1"/>
          </p:cNvPicPr>
          <p:nvPr/>
        </p:nvPicPr>
        <p:blipFill>
          <a:blip r:embed="rId3"/>
          <a:stretch>
            <a:fillRect/>
          </a:stretch>
        </p:blipFill>
        <p:spPr>
          <a:xfrm>
            <a:off x="11045952" y="457200"/>
            <a:ext cx="548640" cy="548640"/>
          </a:xfrm>
          <a:prstGeom prst="rect">
            <a:avLst/>
          </a:prstGeom>
        </p:spPr>
      </p:pic>
      <p:sp>
        <p:nvSpPr>
          <p:cNvPr id="17" name="Text 13">
            <a:extLst>
              <a:ext uri="{FF2B5EF4-FFF2-40B4-BE49-F238E27FC236}">
                <a16:creationId xmlns:a16="http://schemas.microsoft.com/office/drawing/2014/main" id="{513AB6A8-53D9-D28B-ED53-F297742AE92F}"/>
              </a:ext>
            </a:extLst>
          </p:cNvPr>
          <p:cNvSpPr/>
          <p:nvPr/>
        </p:nvSpPr>
        <p:spPr>
          <a:xfrm>
            <a:off x="566928" y="6437376"/>
            <a:ext cx="8229600" cy="274320"/>
          </a:xfrm>
          <a:prstGeom prst="rect">
            <a:avLst/>
          </a:prstGeom>
          <a:noFill/>
          <a:ln/>
        </p:spPr>
        <p:txBody>
          <a:bodyPr wrap="square" rtlCol="0" anchor="ctr"/>
          <a:lstStyle/>
          <a:p>
            <a:pPr marL="0" indent="0">
              <a:buNone/>
            </a:pPr>
            <a:r>
              <a:rPr lang="en-US" sz="950" i="1" dirty="0">
                <a:solidFill>
                  <a:srgbClr val="8A8A8A"/>
                </a:solidFill>
                <a:latin typeface="Calibri" pitchFamily="34" charset="0"/>
                <a:ea typeface="Calibri" pitchFamily="34" charset="-122"/>
                <a:cs typeface="Calibri" pitchFamily="34" charset="-120"/>
              </a:rPr>
              <a:t>Kirsch, 1898</a:t>
            </a:r>
            <a:endParaRPr lang="en-US" sz="950" dirty="0"/>
          </a:p>
        </p:txBody>
      </p:sp>
      <p:sp>
        <p:nvSpPr>
          <p:cNvPr id="18" name="Text 14">
            <a:extLst>
              <a:ext uri="{FF2B5EF4-FFF2-40B4-BE49-F238E27FC236}">
                <a16:creationId xmlns:a16="http://schemas.microsoft.com/office/drawing/2014/main" id="{DFDBE3E0-8D38-8E57-AB7C-39B917C624CF}"/>
              </a:ext>
            </a:extLst>
          </p:cNvPr>
          <p:cNvSpPr/>
          <p:nvPr/>
        </p:nvSpPr>
        <p:spPr>
          <a:xfrm>
            <a:off x="10149840" y="6446520"/>
            <a:ext cx="1463040" cy="274320"/>
          </a:xfrm>
          <a:prstGeom prst="rect">
            <a:avLst/>
          </a:prstGeom>
          <a:noFill/>
          <a:ln/>
        </p:spPr>
        <p:txBody>
          <a:bodyPr wrap="square" rtlCol="0" anchor="ctr"/>
          <a:lstStyle/>
          <a:p>
            <a:pPr marL="0" indent="0" algn="r">
              <a:buNone/>
            </a:pPr>
            <a:r>
              <a:rPr lang="en-US" sz="900" b="1" dirty="0">
                <a:solidFill>
                  <a:srgbClr val="C9C2B6"/>
                </a:solidFill>
                <a:latin typeface="Calibri" pitchFamily="34" charset="0"/>
                <a:ea typeface="Calibri" pitchFamily="34" charset="-122"/>
                <a:cs typeface="Calibri" pitchFamily="34" charset="-120"/>
              </a:rPr>
              <a:t>BasRock</a:t>
            </a:r>
            <a:endParaRPr lang="en-US" sz="900" dirty="0"/>
          </a:p>
        </p:txBody>
      </p:sp>
      <p:grpSp>
        <p:nvGrpSpPr>
          <p:cNvPr id="8" name="Group 7">
            <a:extLst>
              <a:ext uri="{FF2B5EF4-FFF2-40B4-BE49-F238E27FC236}">
                <a16:creationId xmlns:a16="http://schemas.microsoft.com/office/drawing/2014/main" id="{494F8FE7-B37E-2BCC-C37C-966392818171}"/>
              </a:ext>
            </a:extLst>
          </p:cNvPr>
          <p:cNvGrpSpPr/>
          <p:nvPr/>
        </p:nvGrpSpPr>
        <p:grpSpPr>
          <a:xfrm>
            <a:off x="515268" y="1287518"/>
            <a:ext cx="5557796" cy="4930402"/>
            <a:chOff x="515268" y="1287518"/>
            <a:chExt cx="5557796" cy="4930402"/>
          </a:xfrm>
        </p:grpSpPr>
        <p:pic>
          <p:nvPicPr>
            <p:cNvPr id="5" name="Image 1" descr="assets/kirsch2.png">
              <a:extLst>
                <a:ext uri="{FF2B5EF4-FFF2-40B4-BE49-F238E27FC236}">
                  <a16:creationId xmlns:a16="http://schemas.microsoft.com/office/drawing/2014/main" id="{94332779-7126-30FC-A188-5CCBDAF3E002}"/>
                </a:ext>
              </a:extLst>
            </p:cNvPr>
            <p:cNvPicPr>
              <a:picLocks noChangeAspect="1"/>
            </p:cNvPicPr>
            <p:nvPr/>
          </p:nvPicPr>
          <p:blipFill>
            <a:blip r:embed="rId4"/>
            <a:stretch>
              <a:fillRect/>
            </a:stretch>
          </p:blipFill>
          <p:spPr>
            <a:xfrm>
              <a:off x="515268" y="1691640"/>
              <a:ext cx="5544000" cy="4526280"/>
            </a:xfrm>
            <a:prstGeom prst="rect">
              <a:avLst/>
            </a:prstGeom>
            <a:ln w="19050">
              <a:solidFill>
                <a:schemeClr val="tx1"/>
              </a:solidFill>
            </a:ln>
          </p:spPr>
        </p:pic>
        <p:sp>
          <p:nvSpPr>
            <p:cNvPr id="3" name="TextBox 2">
              <a:extLst>
                <a:ext uri="{FF2B5EF4-FFF2-40B4-BE49-F238E27FC236}">
                  <a16:creationId xmlns:a16="http://schemas.microsoft.com/office/drawing/2014/main" id="{B7AF3255-3526-0F65-F51A-33D31E2AD221}"/>
                </a:ext>
              </a:extLst>
            </p:cNvPr>
            <p:cNvSpPr txBox="1"/>
            <p:nvPr/>
          </p:nvSpPr>
          <p:spPr>
            <a:xfrm>
              <a:off x="515268" y="1287518"/>
              <a:ext cx="5557796" cy="369332"/>
            </a:xfrm>
            <a:prstGeom prst="rect">
              <a:avLst/>
            </a:prstGeom>
            <a:noFill/>
          </p:spPr>
          <p:txBody>
            <a:bodyPr wrap="square" rtlCol="0">
              <a:spAutoFit/>
            </a:bodyPr>
            <a:lstStyle/>
            <a:p>
              <a:pPr algn="ctr"/>
              <a:r>
                <a:rPr lang="en-US" dirty="0"/>
                <a:t>Typical South African gold mine environment</a:t>
              </a:r>
              <a:endParaRPr lang="en-AU" dirty="0"/>
            </a:p>
          </p:txBody>
        </p:sp>
      </p:grpSp>
      <p:pic>
        <p:nvPicPr>
          <p:cNvPr id="7" name="Image 1" descr="assets/kirsch2.png">
            <a:extLst>
              <a:ext uri="{FF2B5EF4-FFF2-40B4-BE49-F238E27FC236}">
                <a16:creationId xmlns:a16="http://schemas.microsoft.com/office/drawing/2014/main" id="{B554A481-D34F-DE48-8ED0-189A8F4D870D}"/>
              </a:ext>
            </a:extLst>
          </p:cNvPr>
          <p:cNvPicPr>
            <a:picLocks noChangeAspect="1"/>
          </p:cNvPicPr>
          <p:nvPr/>
        </p:nvPicPr>
        <p:blipFill>
          <a:blip r:embed="rId4"/>
          <a:stretch>
            <a:fillRect/>
          </a:stretch>
        </p:blipFill>
        <p:spPr>
          <a:xfrm>
            <a:off x="6203421" y="1691641"/>
            <a:ext cx="5544000" cy="4526280"/>
          </a:xfrm>
          <a:prstGeom prst="rect">
            <a:avLst/>
          </a:prstGeom>
          <a:ln w="19050">
            <a:solidFill>
              <a:schemeClr val="tx1"/>
            </a:solidFill>
          </a:ln>
        </p:spPr>
      </p:pic>
      <p:sp>
        <p:nvSpPr>
          <p:cNvPr id="6" name="TextBox 5">
            <a:extLst>
              <a:ext uri="{FF2B5EF4-FFF2-40B4-BE49-F238E27FC236}">
                <a16:creationId xmlns:a16="http://schemas.microsoft.com/office/drawing/2014/main" id="{25F999EE-9497-8AE0-1155-534A667EA83C}"/>
              </a:ext>
            </a:extLst>
          </p:cNvPr>
          <p:cNvSpPr txBox="1"/>
          <p:nvPr/>
        </p:nvSpPr>
        <p:spPr>
          <a:xfrm>
            <a:off x="6533388" y="694944"/>
            <a:ext cx="4526280" cy="369332"/>
          </a:xfrm>
          <a:prstGeom prst="rect">
            <a:avLst/>
          </a:prstGeom>
          <a:noFill/>
        </p:spPr>
        <p:txBody>
          <a:bodyPr wrap="square" rtlCol="0">
            <a:spAutoFit/>
          </a:bodyPr>
          <a:lstStyle/>
          <a:p>
            <a:pPr algn="ctr"/>
            <a:r>
              <a:rPr lang="en-US" dirty="0"/>
              <a:t>Typical Australian mine environment</a:t>
            </a:r>
            <a:endParaRPr lang="en-AU" dirty="0"/>
          </a:p>
        </p:txBody>
      </p:sp>
    </p:spTree>
    <p:extLst>
      <p:ext uri="{BB962C8B-B14F-4D97-AF65-F5344CB8AC3E}">
        <p14:creationId xmlns:p14="http://schemas.microsoft.com/office/powerpoint/2010/main" val="2343184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8" presetClass="emph" presetSubtype="0" fill="hold" nodeType="afterEffect">
                                  <p:stCondLst>
                                    <p:cond delay="0"/>
                                  </p:stCondLst>
                                  <p:childTnLst>
                                    <p:animRot by="5400000">
                                      <p:cBhvr>
                                        <p:cTn id="9" dur="1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66928" y="420624"/>
            <a:ext cx="9601200" cy="274320"/>
          </a:xfrm>
          <a:prstGeom prst="rect">
            <a:avLst/>
          </a:prstGeom>
          <a:noFill/>
          <a:ln/>
        </p:spPr>
        <p:txBody>
          <a:bodyPr wrap="square" rtlCol="0" anchor="ctr"/>
          <a:lstStyle/>
          <a:p>
            <a:pPr marL="0" indent="0">
              <a:buNone/>
            </a:pPr>
            <a:r>
              <a:rPr lang="en-US" sz="1100" b="1" kern="0" spc="200" dirty="0">
                <a:solidFill>
                  <a:srgbClr val="BD582C"/>
                </a:solidFill>
                <a:latin typeface="Calibri" pitchFamily="34" charset="0"/>
                <a:ea typeface="Calibri" pitchFamily="34" charset="-122"/>
                <a:cs typeface="Calibri" pitchFamily="34" charset="-120"/>
              </a:rPr>
              <a:t>01 · BACKGROUND</a:t>
            </a:r>
            <a:endParaRPr lang="en-US" sz="1100" dirty="0"/>
          </a:p>
        </p:txBody>
      </p:sp>
      <p:sp>
        <p:nvSpPr>
          <p:cNvPr id="3" name="Text 1"/>
          <p:cNvSpPr/>
          <p:nvPr/>
        </p:nvSpPr>
        <p:spPr>
          <a:xfrm>
            <a:off x="566928" y="713232"/>
            <a:ext cx="10149840" cy="822960"/>
          </a:xfrm>
          <a:prstGeom prst="rect">
            <a:avLst/>
          </a:prstGeom>
          <a:noFill/>
          <a:ln/>
        </p:spPr>
        <p:txBody>
          <a:bodyPr wrap="square" rtlCol="0" anchor="t"/>
          <a:lstStyle/>
          <a:p>
            <a:pPr marL="0" indent="0">
              <a:lnSpc>
                <a:spcPct val="97000"/>
              </a:lnSpc>
              <a:buNone/>
            </a:pPr>
            <a:r>
              <a:rPr lang="en-US" sz="2800" b="1" dirty="0">
                <a:solidFill>
                  <a:srgbClr val="1A1A1A"/>
                </a:solidFill>
                <a:latin typeface="Calibri" pitchFamily="34" charset="0"/>
                <a:ea typeface="Calibri" pitchFamily="34" charset="-122"/>
                <a:cs typeface="Calibri" pitchFamily="34" charset="-120"/>
              </a:rPr>
              <a:t>Use the in-plane stresses — not the global tensor</a:t>
            </a:r>
            <a:endParaRPr lang="en-US" sz="2800" dirty="0"/>
          </a:p>
        </p:txBody>
      </p:sp>
      <p:pic>
        <p:nvPicPr>
          <p:cNvPr id="4" name="Image 0" descr="assets/ic_warn_rust.png"/>
          <p:cNvPicPr>
            <a:picLocks noChangeAspect="1"/>
          </p:cNvPicPr>
          <p:nvPr/>
        </p:nvPicPr>
        <p:blipFill>
          <a:blip r:embed="rId3"/>
          <a:stretch>
            <a:fillRect/>
          </a:stretch>
        </p:blipFill>
        <p:spPr>
          <a:xfrm>
            <a:off x="11045952" y="457200"/>
            <a:ext cx="548640" cy="548640"/>
          </a:xfrm>
          <a:prstGeom prst="rect">
            <a:avLst/>
          </a:prstGeom>
        </p:spPr>
      </p:pic>
      <p:pic>
        <p:nvPicPr>
          <p:cNvPr id="5" name="Image 1" descr="assets/inplane2.png"/>
          <p:cNvPicPr>
            <a:picLocks noChangeAspect="1"/>
          </p:cNvPicPr>
          <p:nvPr/>
        </p:nvPicPr>
        <p:blipFill>
          <a:blip r:embed="rId4"/>
          <a:stretch>
            <a:fillRect/>
          </a:stretch>
        </p:blipFill>
        <p:spPr>
          <a:xfrm>
            <a:off x="521208" y="1783080"/>
            <a:ext cx="5486400" cy="3656294"/>
          </a:xfrm>
          <a:prstGeom prst="rect">
            <a:avLst/>
          </a:prstGeom>
        </p:spPr>
      </p:pic>
      <p:sp>
        <p:nvSpPr>
          <p:cNvPr id="6" name="Text 2"/>
          <p:cNvSpPr/>
          <p:nvPr/>
        </p:nvSpPr>
        <p:spPr>
          <a:xfrm>
            <a:off x="6057179" y="1636395"/>
            <a:ext cx="5782616" cy="228600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4A4A4A"/>
                </a:solidFill>
                <a:latin typeface="Calibri" pitchFamily="34" charset="0"/>
                <a:ea typeface="Calibri" pitchFamily="34" charset="-122"/>
                <a:cs typeface="Calibri" pitchFamily="34" charset="-120"/>
              </a:rPr>
              <a:t>Kirsch is two-dimensional — it is calculated in the plane perpendicular to the drive axis.</a:t>
            </a:r>
            <a:endParaRPr lang="en-US" sz="1600" dirty="0"/>
          </a:p>
          <a:p>
            <a:pPr marL="342900" indent="-342900">
              <a:lnSpc>
                <a:spcPct val="110000"/>
              </a:lnSpc>
              <a:spcAft>
                <a:spcPts val="1000"/>
              </a:spcAft>
              <a:buSzPct val="100000"/>
              <a:buChar char="•"/>
            </a:pPr>
            <a:r>
              <a:rPr lang="en-US" sz="1600" dirty="0">
                <a:solidFill>
                  <a:srgbClr val="4A4A4A"/>
                </a:solidFill>
                <a:latin typeface="Calibri" pitchFamily="34" charset="0"/>
                <a:ea typeface="Calibri" pitchFamily="34" charset="-122"/>
                <a:cs typeface="Calibri" pitchFamily="34" charset="-120"/>
              </a:rPr>
              <a:t>Feed it the principal stresses resolved on that plane, not the raw global σ₁ &amp; σ₃ values.</a:t>
            </a:r>
            <a:endParaRPr lang="en-US" sz="1600" dirty="0"/>
          </a:p>
          <a:p>
            <a:pPr marL="342900" indent="-342900">
              <a:lnSpc>
                <a:spcPct val="110000"/>
              </a:lnSpc>
              <a:buSzPct val="100000"/>
              <a:buChar char="•"/>
            </a:pPr>
            <a:r>
              <a:rPr lang="en-US" sz="1600" dirty="0">
                <a:solidFill>
                  <a:srgbClr val="4A4A4A"/>
                </a:solidFill>
                <a:latin typeface="Calibri" pitchFamily="34" charset="0"/>
                <a:ea typeface="Calibri" pitchFamily="34" charset="-122"/>
                <a:cs typeface="Calibri" pitchFamily="34" charset="-120"/>
              </a:rPr>
              <a:t>The tangential stress thus changes with the drive orientation: </a:t>
            </a:r>
          </a:p>
          <a:p>
            <a:pPr marL="800100" lvl="1" indent="-342900">
              <a:lnSpc>
                <a:spcPct val="110000"/>
              </a:lnSpc>
              <a:buSzPct val="100000"/>
              <a:buChar char="•"/>
            </a:pPr>
            <a:r>
              <a:rPr lang="en-US" sz="1600" dirty="0">
                <a:solidFill>
                  <a:srgbClr val="4A4A4A"/>
                </a:solidFill>
                <a:latin typeface="Calibri" pitchFamily="34" charset="0"/>
                <a:ea typeface="Calibri" pitchFamily="34" charset="-122"/>
                <a:cs typeface="Calibri" pitchFamily="34" charset="-120"/>
              </a:rPr>
              <a:t>Highest when perpendicular to σ₁.</a:t>
            </a:r>
          </a:p>
          <a:p>
            <a:pPr marL="800100" lvl="1" indent="-342900">
              <a:lnSpc>
                <a:spcPct val="110000"/>
              </a:lnSpc>
              <a:buSzPct val="100000"/>
              <a:buFontTx/>
              <a:buChar char="•"/>
            </a:pPr>
            <a:r>
              <a:rPr lang="en-US" sz="1600" dirty="0">
                <a:solidFill>
                  <a:srgbClr val="4A4A4A"/>
                </a:solidFill>
                <a:latin typeface="Calibri" pitchFamily="34" charset="0"/>
                <a:ea typeface="Calibri" pitchFamily="34" charset="-122"/>
                <a:cs typeface="Calibri" pitchFamily="34" charset="-120"/>
              </a:rPr>
              <a:t>Lowest when parallel to σ₁.</a:t>
            </a:r>
            <a:endParaRPr lang="en-US" sz="1600" dirty="0"/>
          </a:p>
        </p:txBody>
      </p:sp>
      <p:grpSp>
        <p:nvGrpSpPr>
          <p:cNvPr id="10" name="Group 9">
            <a:extLst>
              <a:ext uri="{FF2B5EF4-FFF2-40B4-BE49-F238E27FC236}">
                <a16:creationId xmlns:a16="http://schemas.microsoft.com/office/drawing/2014/main" id="{C952D3DD-EB74-D51E-4974-DA362AF2DAA2}"/>
              </a:ext>
            </a:extLst>
          </p:cNvPr>
          <p:cNvGrpSpPr/>
          <p:nvPr/>
        </p:nvGrpSpPr>
        <p:grpSpPr>
          <a:xfrm>
            <a:off x="5454650" y="4518624"/>
            <a:ext cx="6504739" cy="939834"/>
            <a:chOff x="5937585" y="4288097"/>
            <a:chExt cx="6021804" cy="1514177"/>
          </a:xfrm>
        </p:grpSpPr>
        <p:sp>
          <p:nvSpPr>
            <p:cNvPr id="7" name="Shape 3"/>
            <p:cNvSpPr/>
            <p:nvPr/>
          </p:nvSpPr>
          <p:spPr>
            <a:xfrm>
              <a:off x="5937585" y="4343399"/>
              <a:ext cx="6021804" cy="1458875"/>
            </a:xfrm>
            <a:prstGeom prst="rect">
              <a:avLst/>
            </a:prstGeom>
            <a:solidFill>
              <a:srgbClr val="BD582C"/>
            </a:solidFill>
            <a:ln/>
          </p:spPr>
          <p:txBody>
            <a:bodyPr/>
            <a:lstStyle/>
            <a:p>
              <a:endParaRPr lang="en-AU"/>
            </a:p>
          </p:txBody>
        </p:sp>
        <p:sp>
          <p:nvSpPr>
            <p:cNvPr id="8" name="Text 4"/>
            <p:cNvSpPr/>
            <p:nvPr/>
          </p:nvSpPr>
          <p:spPr>
            <a:xfrm>
              <a:off x="6057900" y="4288097"/>
              <a:ext cx="5851196" cy="1458877"/>
            </a:xfrm>
            <a:prstGeom prst="rect">
              <a:avLst/>
            </a:prstGeom>
            <a:noFill/>
            <a:ln/>
          </p:spPr>
          <p:txBody>
            <a:bodyPr wrap="square" rtlCol="0" anchor="ctr"/>
            <a:lstStyle/>
            <a:p>
              <a:pPr>
                <a:lnSpc>
                  <a:spcPct val="150000"/>
                </a:lnSpc>
              </a:pPr>
              <a:r>
                <a:rPr lang="en-US" sz="1600" dirty="0">
                  <a:solidFill>
                    <a:srgbClr val="FBE9E0"/>
                  </a:solidFill>
                  <a:latin typeface="Calibri" pitchFamily="34" charset="0"/>
                  <a:ea typeface="Calibri" pitchFamily="34" charset="-122"/>
                  <a:cs typeface="Calibri" pitchFamily="34" charset="-120"/>
                </a:rPr>
                <a:t>The most common mistake when using RCF for stress-based design:</a:t>
              </a:r>
              <a:endParaRPr lang="en-US" dirty="0"/>
            </a:p>
            <a:p>
              <a:pPr>
                <a:lnSpc>
                  <a:spcPct val="150000"/>
                </a:lnSpc>
              </a:pPr>
              <a:r>
                <a:rPr lang="en-US" sz="1600" b="1" dirty="0">
                  <a:solidFill>
                    <a:srgbClr val="FFFFFF"/>
                  </a:solidFill>
                  <a:latin typeface="Calibri" pitchFamily="34" charset="0"/>
                  <a:ea typeface="Calibri" pitchFamily="34" charset="-122"/>
                  <a:cs typeface="Calibri" pitchFamily="34" charset="-120"/>
                </a:rPr>
                <a:t>Global </a:t>
              </a:r>
              <a:r>
                <a:rPr lang="el-GR" sz="1600" b="1" dirty="0">
                  <a:solidFill>
                    <a:srgbClr val="FFFFFF"/>
                  </a:solidFill>
                  <a:latin typeface="Calibri" pitchFamily="34" charset="0"/>
                  <a:ea typeface="Calibri" pitchFamily="34" charset="-122"/>
                  <a:cs typeface="Calibri" pitchFamily="34" charset="-120"/>
                </a:rPr>
                <a:t>σ₁ </a:t>
              </a:r>
              <a:r>
                <a:rPr lang="en-US" sz="1600" b="1" dirty="0">
                  <a:solidFill>
                    <a:srgbClr val="FFFFFF"/>
                  </a:solidFill>
                  <a:latin typeface="Calibri" pitchFamily="34" charset="0"/>
                  <a:ea typeface="Calibri" pitchFamily="34" charset="-122"/>
                  <a:cs typeface="Calibri" pitchFamily="34" charset="-120"/>
                </a:rPr>
                <a:t>&amp;</a:t>
              </a:r>
              <a:r>
                <a:rPr lang="el-GR" sz="1600" b="1" dirty="0">
                  <a:solidFill>
                    <a:srgbClr val="FFFFFF"/>
                  </a:solidFill>
                  <a:latin typeface="Calibri" pitchFamily="34" charset="0"/>
                  <a:ea typeface="Calibri" pitchFamily="34" charset="-122"/>
                  <a:cs typeface="Calibri" pitchFamily="34" charset="-120"/>
                </a:rPr>
                <a:t> σ₃</a:t>
              </a:r>
              <a:r>
                <a:rPr lang="en-US" sz="1600" b="1" dirty="0">
                  <a:solidFill>
                    <a:srgbClr val="FFFFFF"/>
                  </a:solidFill>
                  <a:latin typeface="Calibri" pitchFamily="34" charset="0"/>
                  <a:ea typeface="Calibri" pitchFamily="34" charset="-122"/>
                  <a:cs typeface="Calibri" pitchFamily="34" charset="-120"/>
                </a:rPr>
                <a:t> → wrong stresses → wrong σ</a:t>
              </a:r>
              <a:r>
                <a:rPr lang="en-US" sz="1600" b="1" baseline="-25000" dirty="0">
                  <a:solidFill>
                    <a:srgbClr val="FFFFFF"/>
                  </a:solidFill>
                  <a:latin typeface="Calibri" pitchFamily="34" charset="0"/>
                  <a:ea typeface="Calibri" pitchFamily="34" charset="-122"/>
                  <a:cs typeface="Calibri" pitchFamily="34" charset="-120"/>
                </a:rPr>
                <a:t>θ</a:t>
              </a:r>
              <a:r>
                <a:rPr lang="en-US" sz="1600" b="1" dirty="0">
                  <a:solidFill>
                    <a:srgbClr val="FFFFFF"/>
                  </a:solidFill>
                  <a:latin typeface="Calibri" pitchFamily="34" charset="0"/>
                  <a:ea typeface="Calibri" pitchFamily="34" charset="-122"/>
                  <a:cs typeface="Calibri" pitchFamily="34" charset="-120"/>
                </a:rPr>
                <a:t> → wrong RCF → wrong bolt </a:t>
              </a:r>
            </a:p>
          </p:txBody>
        </p:sp>
      </p:grpSp>
      <p:sp>
        <p:nvSpPr>
          <p:cNvPr id="9" name="Text 5"/>
          <p:cNvSpPr/>
          <p:nvPr/>
        </p:nvSpPr>
        <p:spPr>
          <a:xfrm>
            <a:off x="10149840" y="6446520"/>
            <a:ext cx="1463040" cy="274320"/>
          </a:xfrm>
          <a:prstGeom prst="rect">
            <a:avLst/>
          </a:prstGeom>
          <a:noFill/>
          <a:ln/>
        </p:spPr>
        <p:txBody>
          <a:bodyPr wrap="square" rtlCol="0" anchor="ctr"/>
          <a:lstStyle/>
          <a:p>
            <a:pPr marL="0" indent="0" algn="r">
              <a:buNone/>
            </a:pPr>
            <a:r>
              <a:rPr lang="en-US" sz="900" b="1" dirty="0">
                <a:solidFill>
                  <a:srgbClr val="C9C2B6"/>
                </a:solidFill>
                <a:latin typeface="Calibri" pitchFamily="34" charset="0"/>
                <a:ea typeface="Calibri" pitchFamily="34" charset="-122"/>
                <a:cs typeface="Calibri" pitchFamily="34" charset="-120"/>
              </a:rPr>
              <a:t>BasRock</a:t>
            </a:r>
            <a:endParaRPr lang="en-US" sz="900" dirty="0"/>
          </a:p>
        </p:txBody>
      </p:sp>
      <p:sp>
        <p:nvSpPr>
          <p:cNvPr id="11" name="TextBox 10">
            <a:extLst>
              <a:ext uri="{FF2B5EF4-FFF2-40B4-BE49-F238E27FC236}">
                <a16:creationId xmlns:a16="http://schemas.microsoft.com/office/drawing/2014/main" id="{30B91131-062D-0EF3-3A01-14366AAC0C06}"/>
              </a:ext>
            </a:extLst>
          </p:cNvPr>
          <p:cNvSpPr txBox="1"/>
          <p:nvPr/>
        </p:nvSpPr>
        <p:spPr>
          <a:xfrm>
            <a:off x="1494006" y="2650658"/>
            <a:ext cx="1672389" cy="369332"/>
          </a:xfrm>
          <a:prstGeom prst="rect">
            <a:avLst/>
          </a:prstGeom>
          <a:noFill/>
        </p:spPr>
        <p:txBody>
          <a:bodyPr wrap="square" rtlCol="0">
            <a:spAutoFit/>
          </a:bodyPr>
          <a:lstStyle/>
          <a:p>
            <a:pPr algn="ctr"/>
            <a:r>
              <a:rPr lang="en-US" b="1" dirty="0">
                <a:solidFill>
                  <a:srgbClr val="C00000"/>
                </a:solidFill>
                <a:latin typeface="Calibri" pitchFamily="34" charset="0"/>
                <a:ea typeface="Calibri" pitchFamily="34" charset="-122"/>
                <a:cs typeface="Calibri" pitchFamily="34" charset="-120"/>
              </a:rPr>
              <a:t>σ</a:t>
            </a:r>
            <a:r>
              <a:rPr lang="en-US" b="1" baseline="-25000" dirty="0">
                <a:solidFill>
                  <a:srgbClr val="C00000"/>
                </a:solidFill>
                <a:latin typeface="Calibri" pitchFamily="34" charset="0"/>
                <a:ea typeface="Calibri" pitchFamily="34" charset="-122"/>
                <a:cs typeface="Calibri" pitchFamily="34" charset="-120"/>
              </a:rPr>
              <a:t>1ip</a:t>
            </a:r>
            <a:r>
              <a:rPr lang="en-US" b="1" dirty="0">
                <a:solidFill>
                  <a:srgbClr val="C00000"/>
                </a:solidFill>
                <a:latin typeface="Calibri" pitchFamily="34" charset="0"/>
                <a:ea typeface="Calibri" pitchFamily="34" charset="-122"/>
                <a:cs typeface="Calibri" pitchFamily="34" charset="-120"/>
              </a:rPr>
              <a:t> = σ</a:t>
            </a:r>
            <a:r>
              <a:rPr lang="en-US" b="1" baseline="-25000" dirty="0">
                <a:solidFill>
                  <a:srgbClr val="C00000"/>
                </a:solidFill>
                <a:latin typeface="Calibri" pitchFamily="34" charset="0"/>
                <a:ea typeface="Calibri" pitchFamily="34" charset="-122"/>
                <a:cs typeface="Calibri" pitchFamily="34" charset="-120"/>
              </a:rPr>
              <a:t>H</a:t>
            </a:r>
            <a:r>
              <a:rPr lang="en-US" b="1" dirty="0">
                <a:solidFill>
                  <a:srgbClr val="C00000"/>
                </a:solidFill>
                <a:latin typeface="Calibri" pitchFamily="34" charset="0"/>
                <a:ea typeface="Calibri" pitchFamily="34" charset="-122"/>
                <a:cs typeface="Calibri" pitchFamily="34" charset="-120"/>
              </a:rPr>
              <a:t> = σ</a:t>
            </a:r>
            <a:r>
              <a:rPr lang="en-US" b="1" baseline="-25000" dirty="0">
                <a:solidFill>
                  <a:srgbClr val="C00000"/>
                </a:solidFill>
                <a:latin typeface="Calibri" pitchFamily="34" charset="0"/>
                <a:ea typeface="Calibri" pitchFamily="34" charset="-122"/>
                <a:cs typeface="Calibri" pitchFamily="34" charset="-120"/>
              </a:rPr>
              <a:t>max</a:t>
            </a:r>
            <a:endParaRPr lang="en-AU" baseline="-25000" dirty="0">
              <a:solidFill>
                <a:srgbClr val="C00000"/>
              </a:solidFill>
            </a:endParaRPr>
          </a:p>
        </p:txBody>
      </p:sp>
      <p:sp>
        <p:nvSpPr>
          <p:cNvPr id="12" name="TextBox 11">
            <a:extLst>
              <a:ext uri="{FF2B5EF4-FFF2-40B4-BE49-F238E27FC236}">
                <a16:creationId xmlns:a16="http://schemas.microsoft.com/office/drawing/2014/main" id="{729D1880-ACDD-3189-F25B-1CBB2F42329C}"/>
              </a:ext>
            </a:extLst>
          </p:cNvPr>
          <p:cNvSpPr txBox="1"/>
          <p:nvPr/>
        </p:nvSpPr>
        <p:spPr>
          <a:xfrm>
            <a:off x="2979020" y="3313599"/>
            <a:ext cx="1672389" cy="369332"/>
          </a:xfrm>
          <a:prstGeom prst="rect">
            <a:avLst/>
          </a:prstGeom>
          <a:noFill/>
        </p:spPr>
        <p:txBody>
          <a:bodyPr wrap="square" rtlCol="0">
            <a:spAutoFit/>
          </a:bodyPr>
          <a:lstStyle/>
          <a:p>
            <a:pPr algn="ctr"/>
            <a:r>
              <a:rPr lang="en-US" b="1" dirty="0">
                <a:solidFill>
                  <a:srgbClr val="1A1A1A"/>
                </a:solidFill>
                <a:latin typeface="Calibri" pitchFamily="34" charset="0"/>
                <a:ea typeface="Calibri" pitchFamily="34" charset="-122"/>
                <a:cs typeface="Calibri" pitchFamily="34" charset="-120"/>
              </a:rPr>
              <a:t>σ</a:t>
            </a:r>
            <a:r>
              <a:rPr lang="en-US" b="1" baseline="-25000" dirty="0">
                <a:solidFill>
                  <a:srgbClr val="1A1A1A"/>
                </a:solidFill>
                <a:latin typeface="Calibri" pitchFamily="34" charset="0"/>
                <a:ea typeface="Calibri" pitchFamily="34" charset="-122"/>
                <a:cs typeface="Calibri" pitchFamily="34" charset="-120"/>
              </a:rPr>
              <a:t>3ip</a:t>
            </a:r>
            <a:r>
              <a:rPr lang="en-US" b="1" dirty="0">
                <a:solidFill>
                  <a:srgbClr val="1A1A1A"/>
                </a:solidFill>
                <a:latin typeface="Calibri" pitchFamily="34" charset="0"/>
                <a:ea typeface="Calibri" pitchFamily="34" charset="-122"/>
                <a:cs typeface="Calibri" pitchFamily="34" charset="-120"/>
              </a:rPr>
              <a:t> = σ</a:t>
            </a:r>
            <a:r>
              <a:rPr lang="en-US" b="1" baseline="-25000" dirty="0">
                <a:solidFill>
                  <a:srgbClr val="1A1A1A"/>
                </a:solidFill>
                <a:latin typeface="Calibri" pitchFamily="34" charset="0"/>
                <a:ea typeface="Calibri" pitchFamily="34" charset="-122"/>
                <a:cs typeface="Calibri" pitchFamily="34" charset="-120"/>
              </a:rPr>
              <a:t>h</a:t>
            </a:r>
            <a:r>
              <a:rPr lang="en-US" b="1" dirty="0">
                <a:solidFill>
                  <a:srgbClr val="1A1A1A"/>
                </a:solidFill>
                <a:latin typeface="Calibri" pitchFamily="34" charset="0"/>
                <a:ea typeface="Calibri" pitchFamily="34" charset="-122"/>
                <a:cs typeface="Calibri" pitchFamily="34" charset="-120"/>
              </a:rPr>
              <a:t> = σ</a:t>
            </a:r>
            <a:r>
              <a:rPr lang="en-US" b="1" baseline="-25000" dirty="0">
                <a:solidFill>
                  <a:srgbClr val="1A1A1A"/>
                </a:solidFill>
                <a:latin typeface="Calibri" pitchFamily="34" charset="0"/>
                <a:ea typeface="Calibri" pitchFamily="34" charset="-122"/>
                <a:cs typeface="Calibri" pitchFamily="34" charset="-120"/>
              </a:rPr>
              <a:t>min</a:t>
            </a:r>
            <a:endParaRPr lang="en-AU" baseline="-25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Effect transition="in" filter="fade">
                                      <p:cBhvr>
                                        <p:cTn id="9" dur="1000"/>
                                        <p:tgtEl>
                                          <p:spTgt spid="5"/>
                                        </p:tgtEl>
                                      </p:cBhvr>
                                    </p:animEffect>
                                  </p:childTnLst>
                                </p:cTn>
                              </p:par>
                            </p:childTnLst>
                          </p:cTn>
                        </p:par>
                        <p:par>
                          <p:cTn id="10" fill="hold">
                            <p:stCondLst>
                              <p:cond delay="1500"/>
                            </p:stCondLst>
                            <p:childTnLst>
                              <p:par>
                                <p:cTn id="11" presetID="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2" presetClass="entr" presetSubtype="4"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66928" y="420624"/>
            <a:ext cx="9601200" cy="274320"/>
          </a:xfrm>
          <a:prstGeom prst="rect">
            <a:avLst/>
          </a:prstGeom>
          <a:noFill/>
          <a:ln/>
        </p:spPr>
        <p:txBody>
          <a:bodyPr wrap="square" rtlCol="0" anchor="ctr"/>
          <a:lstStyle/>
          <a:p>
            <a:pPr marL="0" indent="0">
              <a:buNone/>
            </a:pPr>
            <a:r>
              <a:rPr lang="en-US" sz="1100" b="1" kern="0" spc="200" dirty="0">
                <a:solidFill>
                  <a:srgbClr val="BD582C"/>
                </a:solidFill>
                <a:latin typeface="Calibri" pitchFamily="34" charset="0"/>
                <a:ea typeface="Calibri" pitchFamily="34" charset="-122"/>
                <a:cs typeface="Calibri" pitchFamily="34" charset="-120"/>
              </a:rPr>
              <a:t>01 · BACKGROUND</a:t>
            </a:r>
            <a:endParaRPr lang="en-US" sz="1100" dirty="0"/>
          </a:p>
        </p:txBody>
      </p:sp>
      <p:sp>
        <p:nvSpPr>
          <p:cNvPr id="3" name="Text 1"/>
          <p:cNvSpPr/>
          <p:nvPr/>
        </p:nvSpPr>
        <p:spPr>
          <a:xfrm>
            <a:off x="566928" y="713232"/>
            <a:ext cx="10149840" cy="822960"/>
          </a:xfrm>
          <a:prstGeom prst="rect">
            <a:avLst/>
          </a:prstGeom>
          <a:noFill/>
          <a:ln/>
        </p:spPr>
        <p:txBody>
          <a:bodyPr wrap="square" rtlCol="0" anchor="t"/>
          <a:lstStyle/>
          <a:p>
            <a:pPr marL="0" indent="0">
              <a:lnSpc>
                <a:spcPct val="97000"/>
              </a:lnSpc>
              <a:buNone/>
            </a:pPr>
            <a:r>
              <a:rPr lang="en-US" sz="2800" b="1" dirty="0">
                <a:solidFill>
                  <a:srgbClr val="1A1A1A"/>
                </a:solidFill>
                <a:latin typeface="Calibri" pitchFamily="34" charset="0"/>
                <a:ea typeface="Calibri" pitchFamily="34" charset="-122"/>
                <a:cs typeface="Calibri" pitchFamily="34" charset="-120"/>
              </a:rPr>
              <a:t>Kirsch equation history in geotechnical engineering</a:t>
            </a:r>
            <a:endParaRPr lang="en-US" sz="2800" dirty="0"/>
          </a:p>
        </p:txBody>
      </p:sp>
      <p:pic>
        <p:nvPicPr>
          <p:cNvPr id="4" name="Image 0" descr="assets/ic_scale_rust.png"/>
          <p:cNvPicPr>
            <a:picLocks noChangeAspect="1"/>
          </p:cNvPicPr>
          <p:nvPr/>
        </p:nvPicPr>
        <p:blipFill>
          <a:blip r:embed="rId3"/>
          <a:stretch>
            <a:fillRect/>
          </a:stretch>
        </p:blipFill>
        <p:spPr>
          <a:xfrm>
            <a:off x="11045952" y="457200"/>
            <a:ext cx="548640" cy="548640"/>
          </a:xfrm>
          <a:prstGeom prst="rect">
            <a:avLst/>
          </a:prstGeom>
        </p:spPr>
      </p:pic>
      <p:grpSp>
        <p:nvGrpSpPr>
          <p:cNvPr id="39" name="Group 38">
            <a:extLst>
              <a:ext uri="{FF2B5EF4-FFF2-40B4-BE49-F238E27FC236}">
                <a16:creationId xmlns:a16="http://schemas.microsoft.com/office/drawing/2014/main" id="{065E1E30-719B-C669-2F6E-BBF441F342CC}"/>
              </a:ext>
            </a:extLst>
          </p:cNvPr>
          <p:cNvGrpSpPr/>
          <p:nvPr/>
        </p:nvGrpSpPr>
        <p:grpSpPr>
          <a:xfrm>
            <a:off x="228600" y="1490472"/>
            <a:ext cx="11731752" cy="2596896"/>
            <a:chOff x="228600" y="1490472"/>
            <a:chExt cx="11731752" cy="2596896"/>
          </a:xfrm>
        </p:grpSpPr>
        <p:sp>
          <p:nvSpPr>
            <p:cNvPr id="5" name="Shape 2"/>
            <p:cNvSpPr/>
            <p:nvPr/>
          </p:nvSpPr>
          <p:spPr>
            <a:xfrm>
              <a:off x="914400" y="2788920"/>
              <a:ext cx="10360152" cy="0"/>
            </a:xfrm>
            <a:prstGeom prst="line">
              <a:avLst/>
            </a:prstGeom>
            <a:noFill/>
            <a:ln w="31750">
              <a:solidFill>
                <a:srgbClr val="BD582C"/>
              </a:solidFill>
              <a:prstDash val="solid"/>
            </a:ln>
          </p:spPr>
          <p:txBody>
            <a:bodyPr/>
            <a:lstStyle/>
            <a:p>
              <a:endParaRPr lang="en-AU"/>
            </a:p>
          </p:txBody>
        </p:sp>
        <p:sp>
          <p:nvSpPr>
            <p:cNvPr id="6" name="Shape 3"/>
            <p:cNvSpPr/>
            <p:nvPr/>
          </p:nvSpPr>
          <p:spPr>
            <a:xfrm>
              <a:off x="1161288" y="2578608"/>
              <a:ext cx="420624" cy="420624"/>
            </a:xfrm>
            <a:prstGeom prst="ellipse">
              <a:avLst/>
            </a:prstGeom>
            <a:solidFill>
              <a:srgbClr val="BD582C"/>
            </a:solidFill>
            <a:ln w="25400">
              <a:solidFill>
                <a:srgbClr val="FFFFFF"/>
              </a:solidFill>
              <a:prstDash val="solid"/>
            </a:ln>
          </p:spPr>
          <p:txBody>
            <a:bodyPr/>
            <a:lstStyle/>
            <a:p>
              <a:endParaRPr lang="en-AU"/>
            </a:p>
          </p:txBody>
        </p:sp>
        <p:sp>
          <p:nvSpPr>
            <p:cNvPr id="7" name="Shape 4"/>
            <p:cNvSpPr/>
            <p:nvPr/>
          </p:nvSpPr>
          <p:spPr>
            <a:xfrm>
              <a:off x="1371600" y="2999232"/>
              <a:ext cx="0" cy="155448"/>
            </a:xfrm>
            <a:prstGeom prst="line">
              <a:avLst/>
            </a:prstGeom>
            <a:noFill/>
            <a:ln w="12700">
              <a:solidFill>
                <a:srgbClr val="8A8A8A"/>
              </a:solidFill>
              <a:prstDash val="solid"/>
            </a:ln>
          </p:spPr>
          <p:txBody>
            <a:bodyPr/>
            <a:lstStyle/>
            <a:p>
              <a:endParaRPr lang="en-AU"/>
            </a:p>
          </p:txBody>
        </p:sp>
        <p:sp>
          <p:nvSpPr>
            <p:cNvPr id="8" name="Text 5"/>
            <p:cNvSpPr/>
            <p:nvPr/>
          </p:nvSpPr>
          <p:spPr>
            <a:xfrm>
              <a:off x="228600" y="3154680"/>
              <a:ext cx="2286000" cy="932688"/>
            </a:xfrm>
            <a:prstGeom prst="rect">
              <a:avLst/>
            </a:prstGeom>
            <a:noFill/>
            <a:ln/>
          </p:spPr>
          <p:txBody>
            <a:bodyPr wrap="square" rtlCol="0" anchor="t"/>
            <a:lstStyle/>
            <a:p>
              <a:pPr marL="0" indent="0" algn="ctr">
                <a:spcAft>
                  <a:spcPts val="100"/>
                </a:spcAft>
                <a:buNone/>
              </a:pPr>
              <a:r>
                <a:rPr lang="en-US" sz="1400" b="1" dirty="0">
                  <a:solidFill>
                    <a:srgbClr val="BD582C"/>
                  </a:solidFill>
                  <a:latin typeface="Calibri" pitchFamily="34" charset="0"/>
                  <a:ea typeface="Calibri" pitchFamily="34" charset="-122"/>
                  <a:cs typeface="Calibri" pitchFamily="34" charset="-120"/>
                </a:rPr>
                <a:t>1898</a:t>
              </a:r>
              <a:endParaRPr lang="en-US" sz="1400" dirty="0"/>
            </a:p>
            <a:p>
              <a:pPr marL="0" indent="0" algn="ctr">
                <a:spcAft>
                  <a:spcPts val="100"/>
                </a:spcAft>
                <a:buNone/>
              </a:pPr>
              <a:r>
                <a:rPr lang="en-US" sz="1350" b="1" dirty="0">
                  <a:solidFill>
                    <a:srgbClr val="1A1A1A"/>
                  </a:solidFill>
                  <a:latin typeface="Calibri" pitchFamily="34" charset="0"/>
                  <a:ea typeface="Calibri" pitchFamily="34" charset="-122"/>
                  <a:cs typeface="Calibri" pitchFamily="34" charset="-120"/>
                </a:rPr>
                <a:t>Kirsch</a:t>
              </a:r>
              <a:endParaRPr lang="en-US" sz="1400" dirty="0"/>
            </a:p>
            <a:p>
              <a:pPr marL="0" indent="0" algn="ctr">
                <a:buNone/>
              </a:pPr>
              <a:r>
                <a:rPr lang="en-US" sz="1050" dirty="0">
                  <a:solidFill>
                    <a:srgbClr val="4A4A4A"/>
                  </a:solidFill>
                  <a:latin typeface="Calibri" pitchFamily="34" charset="0"/>
                  <a:ea typeface="Calibri" pitchFamily="34" charset="-122"/>
                  <a:cs typeface="Calibri" pitchFamily="34" charset="-120"/>
                </a:rPr>
                <a:t>stress around a hole</a:t>
              </a:r>
              <a:endParaRPr lang="en-US" sz="1600" dirty="0"/>
            </a:p>
          </p:txBody>
        </p:sp>
        <p:sp>
          <p:nvSpPr>
            <p:cNvPr id="9" name="Shape 6"/>
            <p:cNvSpPr/>
            <p:nvPr/>
          </p:nvSpPr>
          <p:spPr>
            <a:xfrm>
              <a:off x="3522726" y="2578608"/>
              <a:ext cx="420624" cy="420624"/>
            </a:xfrm>
            <a:prstGeom prst="ellipse">
              <a:avLst/>
            </a:prstGeom>
            <a:solidFill>
              <a:srgbClr val="BD582C"/>
            </a:solidFill>
            <a:ln w="25400">
              <a:solidFill>
                <a:srgbClr val="FFFFFF"/>
              </a:solidFill>
              <a:prstDash val="solid"/>
            </a:ln>
          </p:spPr>
          <p:txBody>
            <a:bodyPr/>
            <a:lstStyle/>
            <a:p>
              <a:endParaRPr lang="en-AU"/>
            </a:p>
          </p:txBody>
        </p:sp>
        <p:sp>
          <p:nvSpPr>
            <p:cNvPr id="10" name="Shape 7"/>
            <p:cNvSpPr/>
            <p:nvPr/>
          </p:nvSpPr>
          <p:spPr>
            <a:xfrm>
              <a:off x="3733038" y="2423160"/>
              <a:ext cx="0" cy="155448"/>
            </a:xfrm>
            <a:prstGeom prst="line">
              <a:avLst/>
            </a:prstGeom>
            <a:noFill/>
            <a:ln w="12700">
              <a:solidFill>
                <a:srgbClr val="8A8A8A"/>
              </a:solidFill>
              <a:prstDash val="solid"/>
            </a:ln>
          </p:spPr>
          <p:txBody>
            <a:bodyPr/>
            <a:lstStyle/>
            <a:p>
              <a:endParaRPr lang="en-AU"/>
            </a:p>
          </p:txBody>
        </p:sp>
        <p:sp>
          <p:nvSpPr>
            <p:cNvPr id="11" name="Text 8"/>
            <p:cNvSpPr/>
            <p:nvPr/>
          </p:nvSpPr>
          <p:spPr>
            <a:xfrm>
              <a:off x="2590038" y="1490472"/>
              <a:ext cx="2286000" cy="932688"/>
            </a:xfrm>
            <a:prstGeom prst="rect">
              <a:avLst/>
            </a:prstGeom>
            <a:noFill/>
            <a:ln/>
          </p:spPr>
          <p:txBody>
            <a:bodyPr wrap="square" rtlCol="0" anchor="b"/>
            <a:lstStyle/>
            <a:p>
              <a:pPr marL="0" indent="0" algn="ctr">
                <a:spcAft>
                  <a:spcPts val="100"/>
                </a:spcAft>
                <a:buNone/>
              </a:pPr>
              <a:r>
                <a:rPr lang="en-US" sz="1400" b="1" dirty="0">
                  <a:solidFill>
                    <a:srgbClr val="BD582C"/>
                  </a:solidFill>
                  <a:latin typeface="Calibri" pitchFamily="34" charset="0"/>
                  <a:ea typeface="Calibri" pitchFamily="34" charset="-122"/>
                  <a:cs typeface="Calibri" pitchFamily="34" charset="-120"/>
                </a:rPr>
                <a:t>1979</a:t>
              </a:r>
              <a:endParaRPr lang="en-US" sz="1400" dirty="0"/>
            </a:p>
            <a:p>
              <a:pPr marL="0" indent="0" algn="ctr">
                <a:spcAft>
                  <a:spcPts val="100"/>
                </a:spcAft>
                <a:buNone/>
              </a:pPr>
              <a:r>
                <a:rPr lang="en-US" sz="1350" b="1" dirty="0">
                  <a:solidFill>
                    <a:srgbClr val="1A1A1A"/>
                  </a:solidFill>
                  <a:latin typeface="Calibri" pitchFamily="34" charset="0"/>
                  <a:ea typeface="Calibri" pitchFamily="34" charset="-122"/>
                  <a:cs typeface="Calibri" pitchFamily="34" charset="-120"/>
                </a:rPr>
                <a:t>Wiseman</a:t>
              </a:r>
              <a:endParaRPr lang="en-US" sz="1400" dirty="0"/>
            </a:p>
            <a:p>
              <a:pPr marL="0" indent="0" algn="ctr">
                <a:buNone/>
              </a:pPr>
              <a:r>
                <a:rPr lang="en-US" sz="1050" dirty="0">
                  <a:solidFill>
                    <a:srgbClr val="4A4A4A"/>
                  </a:solidFill>
                  <a:latin typeface="Calibri" pitchFamily="34" charset="0"/>
                  <a:ea typeface="Calibri" pitchFamily="34" charset="-122"/>
                  <a:cs typeface="Calibri" pitchFamily="34" charset="-120"/>
                </a:rPr>
                <a:t>SCF · threshold ≈ 0.8</a:t>
              </a:r>
              <a:endParaRPr lang="en-US" sz="1600" dirty="0"/>
            </a:p>
          </p:txBody>
        </p:sp>
        <p:sp>
          <p:nvSpPr>
            <p:cNvPr id="12" name="Shape 9"/>
            <p:cNvSpPr/>
            <p:nvPr/>
          </p:nvSpPr>
          <p:spPr>
            <a:xfrm>
              <a:off x="5884164" y="2578608"/>
              <a:ext cx="420624" cy="420624"/>
            </a:xfrm>
            <a:prstGeom prst="ellipse">
              <a:avLst/>
            </a:prstGeom>
            <a:solidFill>
              <a:srgbClr val="BD582C"/>
            </a:solidFill>
            <a:ln w="25400">
              <a:solidFill>
                <a:srgbClr val="FFFFFF"/>
              </a:solidFill>
              <a:prstDash val="solid"/>
            </a:ln>
          </p:spPr>
          <p:txBody>
            <a:bodyPr/>
            <a:lstStyle/>
            <a:p>
              <a:endParaRPr lang="en-AU"/>
            </a:p>
          </p:txBody>
        </p:sp>
        <p:sp>
          <p:nvSpPr>
            <p:cNvPr id="13" name="Shape 10"/>
            <p:cNvSpPr/>
            <p:nvPr/>
          </p:nvSpPr>
          <p:spPr>
            <a:xfrm>
              <a:off x="6094476" y="2999232"/>
              <a:ext cx="0" cy="155448"/>
            </a:xfrm>
            <a:prstGeom prst="line">
              <a:avLst/>
            </a:prstGeom>
            <a:noFill/>
            <a:ln w="12700">
              <a:solidFill>
                <a:srgbClr val="8A8A8A"/>
              </a:solidFill>
              <a:prstDash val="solid"/>
            </a:ln>
          </p:spPr>
          <p:txBody>
            <a:bodyPr/>
            <a:lstStyle/>
            <a:p>
              <a:endParaRPr lang="en-AU"/>
            </a:p>
          </p:txBody>
        </p:sp>
        <p:sp>
          <p:nvSpPr>
            <p:cNvPr id="14" name="Text 11"/>
            <p:cNvSpPr/>
            <p:nvPr/>
          </p:nvSpPr>
          <p:spPr>
            <a:xfrm>
              <a:off x="4951476" y="3154680"/>
              <a:ext cx="2286000" cy="932688"/>
            </a:xfrm>
            <a:prstGeom prst="rect">
              <a:avLst/>
            </a:prstGeom>
            <a:noFill/>
            <a:ln/>
          </p:spPr>
          <p:txBody>
            <a:bodyPr wrap="square" rtlCol="0" anchor="t"/>
            <a:lstStyle/>
            <a:p>
              <a:pPr marL="0" indent="0" algn="ctr">
                <a:spcAft>
                  <a:spcPts val="100"/>
                </a:spcAft>
                <a:buNone/>
              </a:pPr>
              <a:r>
                <a:rPr lang="en-US" sz="1400" b="1" dirty="0">
                  <a:solidFill>
                    <a:srgbClr val="BD582C"/>
                  </a:solidFill>
                  <a:latin typeface="Calibri" pitchFamily="34" charset="0"/>
                  <a:ea typeface="Calibri" pitchFamily="34" charset="-122"/>
                  <a:cs typeface="Calibri" pitchFamily="34" charset="-120"/>
                </a:rPr>
                <a:t>1980</a:t>
              </a:r>
              <a:endParaRPr lang="en-US" sz="1400" dirty="0"/>
            </a:p>
            <a:p>
              <a:pPr marL="0" indent="0" algn="ctr">
                <a:spcAft>
                  <a:spcPts val="100"/>
                </a:spcAft>
                <a:buNone/>
              </a:pPr>
              <a:r>
                <a:rPr lang="en-US" sz="1350" b="1" dirty="0">
                  <a:solidFill>
                    <a:srgbClr val="1A1A1A"/>
                  </a:solidFill>
                  <a:latin typeface="Calibri" pitchFamily="34" charset="0"/>
                  <a:ea typeface="Calibri" pitchFamily="34" charset="-122"/>
                  <a:cs typeface="Calibri" pitchFamily="34" charset="-120"/>
                </a:rPr>
                <a:t>Hoek &amp; Brown</a:t>
              </a:r>
              <a:endParaRPr lang="en-US" sz="1400" dirty="0"/>
            </a:p>
            <a:p>
              <a:pPr marL="0" indent="0" algn="ctr">
                <a:buNone/>
              </a:pPr>
              <a:r>
                <a:rPr lang="en-US" sz="1050" dirty="0">
                  <a:solidFill>
                    <a:srgbClr val="4A4A4A"/>
                  </a:solidFill>
                  <a:latin typeface="Calibri" pitchFamily="34" charset="0"/>
                  <a:ea typeface="Calibri" pitchFamily="34" charset="-122"/>
                  <a:cs typeface="Calibri" pitchFamily="34" charset="-120"/>
                </a:rPr>
                <a:t>rock strength  m, s</a:t>
              </a:r>
              <a:endParaRPr lang="en-US" sz="1600" dirty="0"/>
            </a:p>
          </p:txBody>
        </p:sp>
        <p:sp>
          <p:nvSpPr>
            <p:cNvPr id="15" name="Shape 12"/>
            <p:cNvSpPr/>
            <p:nvPr/>
          </p:nvSpPr>
          <p:spPr>
            <a:xfrm>
              <a:off x="8245602" y="2578608"/>
              <a:ext cx="420624" cy="420624"/>
            </a:xfrm>
            <a:prstGeom prst="ellipse">
              <a:avLst/>
            </a:prstGeom>
            <a:solidFill>
              <a:srgbClr val="BD582C"/>
            </a:solidFill>
            <a:ln w="25400">
              <a:solidFill>
                <a:srgbClr val="FFFFFF"/>
              </a:solidFill>
              <a:prstDash val="solid"/>
            </a:ln>
          </p:spPr>
          <p:txBody>
            <a:bodyPr/>
            <a:lstStyle/>
            <a:p>
              <a:endParaRPr lang="en-AU"/>
            </a:p>
          </p:txBody>
        </p:sp>
        <p:sp>
          <p:nvSpPr>
            <p:cNvPr id="16" name="Shape 13"/>
            <p:cNvSpPr/>
            <p:nvPr/>
          </p:nvSpPr>
          <p:spPr>
            <a:xfrm>
              <a:off x="8455914" y="2423160"/>
              <a:ext cx="0" cy="155448"/>
            </a:xfrm>
            <a:prstGeom prst="line">
              <a:avLst/>
            </a:prstGeom>
            <a:noFill/>
            <a:ln w="12700">
              <a:solidFill>
                <a:srgbClr val="8A8A8A"/>
              </a:solidFill>
              <a:prstDash val="solid"/>
            </a:ln>
          </p:spPr>
          <p:txBody>
            <a:bodyPr/>
            <a:lstStyle/>
            <a:p>
              <a:endParaRPr lang="en-AU"/>
            </a:p>
          </p:txBody>
        </p:sp>
        <p:sp>
          <p:nvSpPr>
            <p:cNvPr id="17" name="Text 14"/>
            <p:cNvSpPr/>
            <p:nvPr/>
          </p:nvSpPr>
          <p:spPr>
            <a:xfrm>
              <a:off x="7312914" y="1490472"/>
              <a:ext cx="2286000" cy="932688"/>
            </a:xfrm>
            <a:prstGeom prst="rect">
              <a:avLst/>
            </a:prstGeom>
            <a:noFill/>
            <a:ln/>
          </p:spPr>
          <p:txBody>
            <a:bodyPr wrap="square" rtlCol="0" anchor="b"/>
            <a:lstStyle/>
            <a:p>
              <a:pPr marL="0" indent="0" algn="ctr">
                <a:spcAft>
                  <a:spcPts val="100"/>
                </a:spcAft>
                <a:buNone/>
              </a:pPr>
              <a:r>
                <a:rPr lang="en-US" sz="1400" b="1" dirty="0">
                  <a:solidFill>
                    <a:srgbClr val="BD582C"/>
                  </a:solidFill>
                  <a:latin typeface="Calibri" pitchFamily="34" charset="0"/>
                  <a:ea typeface="Calibri" pitchFamily="34" charset="-122"/>
                  <a:cs typeface="Calibri" pitchFamily="34" charset="-120"/>
                </a:rPr>
                <a:t>1987</a:t>
              </a:r>
              <a:endParaRPr lang="en-US" sz="1400" dirty="0"/>
            </a:p>
            <a:p>
              <a:pPr marL="0" indent="0" algn="ctr">
                <a:spcAft>
                  <a:spcPts val="100"/>
                </a:spcAft>
                <a:buNone/>
              </a:pPr>
              <a:r>
                <a:rPr lang="en-US" sz="1350" b="1" dirty="0">
                  <a:solidFill>
                    <a:srgbClr val="1A1A1A"/>
                  </a:solidFill>
                  <a:latin typeface="Calibri" pitchFamily="34" charset="0"/>
                  <a:ea typeface="Calibri" pitchFamily="34" charset="-122"/>
                  <a:cs typeface="Calibri" pitchFamily="34" charset="-120"/>
                </a:rPr>
                <a:t>Ryder</a:t>
              </a:r>
              <a:endParaRPr lang="en-US" sz="1400" dirty="0"/>
            </a:p>
            <a:p>
              <a:pPr marL="0" indent="0" algn="ctr">
                <a:buNone/>
              </a:pPr>
              <a:r>
                <a:rPr lang="en-US" sz="1050" dirty="0">
                  <a:solidFill>
                    <a:srgbClr val="4A4A4A"/>
                  </a:solidFill>
                  <a:latin typeface="Calibri" pitchFamily="34" charset="0"/>
                  <a:ea typeface="Calibri" pitchFamily="34" charset="-122"/>
                  <a:cs typeface="Calibri" pitchFamily="34" charset="-120"/>
                </a:rPr>
                <a:t>F-factor → RCF</a:t>
              </a:r>
              <a:endParaRPr lang="en-US" sz="1600" dirty="0"/>
            </a:p>
          </p:txBody>
        </p:sp>
        <p:sp>
          <p:nvSpPr>
            <p:cNvPr id="18" name="Shape 15"/>
            <p:cNvSpPr/>
            <p:nvPr/>
          </p:nvSpPr>
          <p:spPr>
            <a:xfrm>
              <a:off x="10607040" y="2578608"/>
              <a:ext cx="420624" cy="420624"/>
            </a:xfrm>
            <a:prstGeom prst="ellipse">
              <a:avLst/>
            </a:prstGeom>
            <a:solidFill>
              <a:srgbClr val="BD582C"/>
            </a:solidFill>
            <a:ln w="25400">
              <a:solidFill>
                <a:srgbClr val="FFFFFF"/>
              </a:solidFill>
              <a:prstDash val="solid"/>
            </a:ln>
          </p:spPr>
          <p:txBody>
            <a:bodyPr/>
            <a:lstStyle/>
            <a:p>
              <a:endParaRPr lang="en-AU"/>
            </a:p>
          </p:txBody>
        </p:sp>
        <p:sp>
          <p:nvSpPr>
            <p:cNvPr id="19" name="Shape 16"/>
            <p:cNvSpPr/>
            <p:nvPr/>
          </p:nvSpPr>
          <p:spPr>
            <a:xfrm>
              <a:off x="10817352" y="2999232"/>
              <a:ext cx="0" cy="155448"/>
            </a:xfrm>
            <a:prstGeom prst="line">
              <a:avLst/>
            </a:prstGeom>
            <a:noFill/>
            <a:ln w="12700">
              <a:solidFill>
                <a:srgbClr val="8A8A8A"/>
              </a:solidFill>
              <a:prstDash val="solid"/>
            </a:ln>
          </p:spPr>
          <p:txBody>
            <a:bodyPr/>
            <a:lstStyle/>
            <a:p>
              <a:endParaRPr lang="en-AU"/>
            </a:p>
          </p:txBody>
        </p:sp>
        <p:sp>
          <p:nvSpPr>
            <p:cNvPr id="20" name="Text 17"/>
            <p:cNvSpPr/>
            <p:nvPr/>
          </p:nvSpPr>
          <p:spPr>
            <a:xfrm>
              <a:off x="9674352" y="3154680"/>
              <a:ext cx="2286000" cy="932688"/>
            </a:xfrm>
            <a:prstGeom prst="rect">
              <a:avLst/>
            </a:prstGeom>
            <a:noFill/>
            <a:ln/>
          </p:spPr>
          <p:txBody>
            <a:bodyPr wrap="square" rtlCol="0" anchor="t"/>
            <a:lstStyle/>
            <a:p>
              <a:pPr marL="0" indent="0" algn="ctr">
                <a:spcAft>
                  <a:spcPts val="100"/>
                </a:spcAft>
                <a:buNone/>
              </a:pPr>
              <a:r>
                <a:rPr lang="en-US" sz="1400" b="1" dirty="0">
                  <a:solidFill>
                    <a:srgbClr val="BD582C"/>
                  </a:solidFill>
                  <a:latin typeface="Calibri" pitchFamily="34" charset="0"/>
                  <a:ea typeface="Calibri" pitchFamily="34" charset="-122"/>
                  <a:cs typeface="Calibri" pitchFamily="34" charset="-120"/>
                </a:rPr>
                <a:t>1999</a:t>
              </a:r>
              <a:endParaRPr lang="en-US" sz="1400" dirty="0"/>
            </a:p>
            <a:p>
              <a:pPr marL="0" indent="0" algn="ctr">
                <a:spcAft>
                  <a:spcPts val="100"/>
                </a:spcAft>
                <a:buNone/>
              </a:pPr>
              <a:r>
                <a:rPr lang="en-US" sz="1350" b="1" dirty="0">
                  <a:solidFill>
                    <a:srgbClr val="1A1A1A"/>
                  </a:solidFill>
                  <a:latin typeface="Calibri" pitchFamily="34" charset="0"/>
                  <a:ea typeface="Calibri" pitchFamily="34" charset="-122"/>
                  <a:cs typeface="Calibri" pitchFamily="34" charset="-120"/>
                </a:rPr>
                <a:t>Martin et al.</a:t>
              </a:r>
              <a:endParaRPr lang="en-US" sz="1400" dirty="0"/>
            </a:p>
            <a:p>
              <a:pPr marL="0" indent="0" algn="ctr">
                <a:buNone/>
              </a:pPr>
              <a:r>
                <a:rPr lang="en-US" sz="1050" dirty="0">
                  <a:solidFill>
                    <a:srgbClr val="4A4A4A"/>
                  </a:solidFill>
                  <a:latin typeface="Calibri" pitchFamily="34" charset="0"/>
                  <a:ea typeface="Calibri" pitchFamily="34" charset="-122"/>
                  <a:cs typeface="Calibri" pitchFamily="34" charset="-120"/>
                </a:rPr>
                <a:t>m = 0, s = 0.11 · depth of failure</a:t>
              </a:r>
              <a:endParaRPr lang="en-US" sz="1600" dirty="0"/>
            </a:p>
          </p:txBody>
        </p:sp>
      </p:grpSp>
      <p:grpSp>
        <p:nvGrpSpPr>
          <p:cNvPr id="36" name="Group 35">
            <a:extLst>
              <a:ext uri="{FF2B5EF4-FFF2-40B4-BE49-F238E27FC236}">
                <a16:creationId xmlns:a16="http://schemas.microsoft.com/office/drawing/2014/main" id="{DFF8C5AD-2FC2-1D73-DD3B-D8908BEEC287}"/>
              </a:ext>
            </a:extLst>
          </p:cNvPr>
          <p:cNvGrpSpPr/>
          <p:nvPr/>
        </p:nvGrpSpPr>
        <p:grpSpPr>
          <a:xfrm>
            <a:off x="566928" y="4370832"/>
            <a:ext cx="3429000" cy="768096"/>
            <a:chOff x="566928" y="4370832"/>
            <a:chExt cx="3429000" cy="768096"/>
          </a:xfrm>
        </p:grpSpPr>
        <p:sp>
          <p:nvSpPr>
            <p:cNvPr id="21" name="Shape 18"/>
            <p:cNvSpPr/>
            <p:nvPr/>
          </p:nvSpPr>
          <p:spPr>
            <a:xfrm>
              <a:off x="566928" y="4370832"/>
              <a:ext cx="3429000" cy="768096"/>
            </a:xfrm>
            <a:prstGeom prst="rect">
              <a:avLst/>
            </a:prstGeom>
            <a:solidFill>
              <a:srgbClr val="F7F3EE"/>
            </a:solidFill>
            <a:ln w="12700">
              <a:solidFill>
                <a:srgbClr val="E2DED6"/>
              </a:solidFill>
              <a:prstDash val="solid"/>
            </a:ln>
          </p:spPr>
          <p:txBody>
            <a:bodyPr/>
            <a:lstStyle/>
            <a:p>
              <a:endParaRPr lang="en-AU"/>
            </a:p>
          </p:txBody>
        </p:sp>
        <p:sp>
          <p:nvSpPr>
            <p:cNvPr id="22" name="Shape 19"/>
            <p:cNvSpPr/>
            <p:nvPr/>
          </p:nvSpPr>
          <p:spPr>
            <a:xfrm>
              <a:off x="566928" y="4370832"/>
              <a:ext cx="3429000" cy="54864"/>
            </a:xfrm>
            <a:prstGeom prst="rect">
              <a:avLst/>
            </a:prstGeom>
            <a:solidFill>
              <a:srgbClr val="BD582C"/>
            </a:solidFill>
            <a:ln/>
          </p:spPr>
          <p:txBody>
            <a:bodyPr/>
            <a:lstStyle/>
            <a:p>
              <a:endParaRPr lang="en-AU"/>
            </a:p>
          </p:txBody>
        </p:sp>
        <p:sp>
          <p:nvSpPr>
            <p:cNvPr id="23" name="Text 20"/>
            <p:cNvSpPr/>
            <p:nvPr/>
          </p:nvSpPr>
          <p:spPr>
            <a:xfrm>
              <a:off x="749808" y="4462272"/>
              <a:ext cx="3063240" cy="372618"/>
            </a:xfrm>
            <a:prstGeom prst="rect">
              <a:avLst/>
            </a:prstGeom>
            <a:noFill/>
            <a:ln/>
          </p:spPr>
          <p:txBody>
            <a:bodyPr wrap="square" rtlCol="0" anchor="ctr"/>
            <a:lstStyle/>
            <a:p>
              <a:pPr marL="0" indent="0">
                <a:buNone/>
              </a:pPr>
              <a:r>
                <a:rPr lang="en-US" sz="1000" b="1" kern="0" spc="100" dirty="0">
                  <a:solidFill>
                    <a:srgbClr val="BD582C"/>
                  </a:solidFill>
                  <a:latin typeface="Calibri" pitchFamily="34" charset="0"/>
                  <a:ea typeface="Calibri" pitchFamily="34" charset="-122"/>
                  <a:cs typeface="Calibri" pitchFamily="34" charset="-120"/>
                </a:rPr>
                <a:t>1979 · Wiseman – SCF</a:t>
              </a:r>
            </a:p>
            <a:p>
              <a:pPr marL="0" indent="0">
                <a:buNone/>
              </a:pPr>
              <a:r>
                <a:rPr lang="en-US" sz="1000" b="1" kern="0" spc="100" dirty="0">
                  <a:solidFill>
                    <a:srgbClr val="BD582C"/>
                  </a:solidFill>
                  <a:latin typeface="Calibri" pitchFamily="34" charset="0"/>
                  <a:ea typeface="Calibri" pitchFamily="34" charset="-122"/>
                  <a:cs typeface="Calibri" pitchFamily="34" charset="-120"/>
                </a:rPr>
                <a:t>Sidewall Stress Concentration Factor</a:t>
              </a:r>
              <a:endParaRPr lang="en-US" sz="1000" dirty="0"/>
            </a:p>
          </p:txBody>
        </p:sp>
        <p:sp>
          <p:nvSpPr>
            <p:cNvPr id="24" name="Text 21"/>
            <p:cNvSpPr/>
            <p:nvPr/>
          </p:nvSpPr>
          <p:spPr>
            <a:xfrm>
              <a:off x="749808" y="4746244"/>
              <a:ext cx="3063240" cy="384048"/>
            </a:xfrm>
            <a:prstGeom prst="rect">
              <a:avLst/>
            </a:prstGeom>
            <a:noFill/>
            <a:ln/>
          </p:spPr>
          <p:txBody>
            <a:bodyPr wrap="square" rtlCol="0" anchor="ctr"/>
            <a:lstStyle/>
            <a:p>
              <a:pPr marL="0" indent="0">
                <a:buNone/>
              </a:pPr>
              <a:r>
                <a:rPr lang="en-US" sz="1450" b="1" dirty="0">
                  <a:solidFill>
                    <a:srgbClr val="1A1A1A"/>
                  </a:solidFill>
                  <a:latin typeface="Calibri" pitchFamily="34" charset="0"/>
                  <a:ea typeface="Calibri" pitchFamily="34" charset="-122"/>
                  <a:cs typeface="Calibri" pitchFamily="34" charset="-120"/>
                </a:rPr>
                <a:t>( 3σ₁ − σ₃ )  /  σ</a:t>
              </a:r>
              <a:r>
                <a:rPr lang="en-US" sz="1450" b="1" baseline="-25000" dirty="0">
                  <a:solidFill>
                    <a:srgbClr val="1A1A1A"/>
                  </a:solidFill>
                  <a:latin typeface="Calibri" pitchFamily="34" charset="0"/>
                  <a:ea typeface="Calibri" pitchFamily="34" charset="-122"/>
                  <a:cs typeface="Calibri" pitchFamily="34" charset="-120"/>
                </a:rPr>
                <a:t>c</a:t>
              </a:r>
              <a:endParaRPr lang="en-US" sz="1450" baseline="-25000" dirty="0"/>
            </a:p>
          </p:txBody>
        </p:sp>
      </p:grpSp>
      <p:grpSp>
        <p:nvGrpSpPr>
          <p:cNvPr id="37" name="Group 36">
            <a:extLst>
              <a:ext uri="{FF2B5EF4-FFF2-40B4-BE49-F238E27FC236}">
                <a16:creationId xmlns:a16="http://schemas.microsoft.com/office/drawing/2014/main" id="{FB127083-9F6D-1085-96CC-96E3B3033CCC}"/>
              </a:ext>
            </a:extLst>
          </p:cNvPr>
          <p:cNvGrpSpPr/>
          <p:nvPr/>
        </p:nvGrpSpPr>
        <p:grpSpPr>
          <a:xfrm>
            <a:off x="4379976" y="4370832"/>
            <a:ext cx="3429000" cy="770382"/>
            <a:chOff x="4379976" y="4370832"/>
            <a:chExt cx="3429000" cy="770382"/>
          </a:xfrm>
        </p:grpSpPr>
        <p:sp>
          <p:nvSpPr>
            <p:cNvPr id="25" name="Shape 22"/>
            <p:cNvSpPr/>
            <p:nvPr/>
          </p:nvSpPr>
          <p:spPr>
            <a:xfrm>
              <a:off x="4379976" y="4370832"/>
              <a:ext cx="3429000" cy="768096"/>
            </a:xfrm>
            <a:prstGeom prst="rect">
              <a:avLst/>
            </a:prstGeom>
            <a:solidFill>
              <a:srgbClr val="F7F3EE"/>
            </a:solidFill>
            <a:ln w="12700">
              <a:solidFill>
                <a:srgbClr val="E2DED6"/>
              </a:solidFill>
              <a:prstDash val="solid"/>
            </a:ln>
          </p:spPr>
          <p:txBody>
            <a:bodyPr/>
            <a:lstStyle/>
            <a:p>
              <a:endParaRPr lang="en-AU"/>
            </a:p>
          </p:txBody>
        </p:sp>
        <p:sp>
          <p:nvSpPr>
            <p:cNvPr id="26" name="Shape 23"/>
            <p:cNvSpPr/>
            <p:nvPr/>
          </p:nvSpPr>
          <p:spPr>
            <a:xfrm>
              <a:off x="4379976" y="4370832"/>
              <a:ext cx="3429000" cy="54864"/>
            </a:xfrm>
            <a:prstGeom prst="rect">
              <a:avLst/>
            </a:prstGeom>
            <a:solidFill>
              <a:srgbClr val="BD582C"/>
            </a:solidFill>
            <a:ln/>
          </p:spPr>
          <p:txBody>
            <a:bodyPr/>
            <a:lstStyle/>
            <a:p>
              <a:endParaRPr lang="en-AU"/>
            </a:p>
          </p:txBody>
        </p:sp>
        <p:sp>
          <p:nvSpPr>
            <p:cNvPr id="27" name="Text 24"/>
            <p:cNvSpPr/>
            <p:nvPr/>
          </p:nvSpPr>
          <p:spPr>
            <a:xfrm>
              <a:off x="4562856" y="4450842"/>
              <a:ext cx="3063240" cy="384048"/>
            </a:xfrm>
            <a:prstGeom prst="rect">
              <a:avLst/>
            </a:prstGeom>
            <a:noFill/>
            <a:ln/>
          </p:spPr>
          <p:txBody>
            <a:bodyPr wrap="square" rtlCol="0" anchor="ctr"/>
            <a:lstStyle/>
            <a:p>
              <a:pPr marL="0" indent="0">
                <a:buNone/>
              </a:pPr>
              <a:r>
                <a:rPr lang="en-US" sz="1000" b="1" kern="0" spc="100" dirty="0">
                  <a:solidFill>
                    <a:srgbClr val="BD582C"/>
                  </a:solidFill>
                  <a:latin typeface="Calibri" pitchFamily="34" charset="0"/>
                  <a:ea typeface="Calibri" pitchFamily="34" charset="-122"/>
                  <a:cs typeface="Calibri" pitchFamily="34" charset="-120"/>
                </a:rPr>
                <a:t>1987 · Ryder – RCF</a:t>
              </a:r>
            </a:p>
            <a:p>
              <a:pPr marL="0" indent="0">
                <a:buNone/>
              </a:pPr>
              <a:r>
                <a:rPr lang="en-US" sz="1000" b="1" kern="0" spc="100" dirty="0">
                  <a:solidFill>
                    <a:srgbClr val="BD582C"/>
                  </a:solidFill>
                  <a:latin typeface="Calibri" pitchFamily="34" charset="0"/>
                  <a:ea typeface="Calibri" pitchFamily="34" charset="-122"/>
                  <a:cs typeface="Calibri" pitchFamily="34" charset="-120"/>
                </a:rPr>
                <a:t>Rockwall condition Factor</a:t>
              </a:r>
              <a:endParaRPr lang="en-US" sz="1000" dirty="0"/>
            </a:p>
          </p:txBody>
        </p:sp>
        <p:sp>
          <p:nvSpPr>
            <p:cNvPr id="28" name="Text 25"/>
            <p:cNvSpPr/>
            <p:nvPr/>
          </p:nvSpPr>
          <p:spPr>
            <a:xfrm>
              <a:off x="4562792" y="4757166"/>
              <a:ext cx="3063240" cy="384048"/>
            </a:xfrm>
            <a:prstGeom prst="rect">
              <a:avLst/>
            </a:prstGeom>
            <a:noFill/>
            <a:ln/>
          </p:spPr>
          <p:txBody>
            <a:bodyPr wrap="square" rtlCol="0" anchor="ctr"/>
            <a:lstStyle/>
            <a:p>
              <a:pPr marL="0" indent="0">
                <a:buNone/>
              </a:pPr>
              <a:r>
                <a:rPr lang="en-US" sz="1450" b="1" dirty="0">
                  <a:solidFill>
                    <a:srgbClr val="1A1A1A"/>
                  </a:solidFill>
                  <a:latin typeface="Calibri" pitchFamily="34" charset="0"/>
                  <a:ea typeface="Calibri" pitchFamily="34" charset="-122"/>
                  <a:cs typeface="Calibri" pitchFamily="34" charset="-120"/>
                </a:rPr>
                <a:t>( 3σ₁ − σ₃ )  /  ( F · σ</a:t>
              </a:r>
              <a:r>
                <a:rPr lang="en-US" sz="1450" b="1" baseline="-25000" dirty="0">
                  <a:solidFill>
                    <a:srgbClr val="1A1A1A"/>
                  </a:solidFill>
                  <a:latin typeface="Calibri" pitchFamily="34" charset="0"/>
                  <a:ea typeface="Calibri" pitchFamily="34" charset="-122"/>
                  <a:cs typeface="Calibri" pitchFamily="34" charset="-120"/>
                </a:rPr>
                <a:t>c</a:t>
              </a:r>
              <a:r>
                <a:rPr lang="en-US" sz="1450" b="1" dirty="0">
                  <a:solidFill>
                    <a:srgbClr val="1A1A1A"/>
                  </a:solidFill>
                  <a:latin typeface="Calibri" pitchFamily="34" charset="0"/>
                  <a:ea typeface="Calibri" pitchFamily="34" charset="-122"/>
                  <a:cs typeface="Calibri" pitchFamily="34" charset="-120"/>
                </a:rPr>
                <a:t> )</a:t>
              </a:r>
              <a:endParaRPr lang="en-US" sz="1450" dirty="0"/>
            </a:p>
          </p:txBody>
        </p:sp>
      </p:grpSp>
      <p:grpSp>
        <p:nvGrpSpPr>
          <p:cNvPr id="38" name="Group 37">
            <a:extLst>
              <a:ext uri="{FF2B5EF4-FFF2-40B4-BE49-F238E27FC236}">
                <a16:creationId xmlns:a16="http://schemas.microsoft.com/office/drawing/2014/main" id="{983A50D4-2CBC-E1A0-8D54-D724D6D3A069}"/>
              </a:ext>
            </a:extLst>
          </p:cNvPr>
          <p:cNvGrpSpPr/>
          <p:nvPr/>
        </p:nvGrpSpPr>
        <p:grpSpPr>
          <a:xfrm>
            <a:off x="8193024" y="4370832"/>
            <a:ext cx="3429000" cy="768096"/>
            <a:chOff x="8193024" y="4370832"/>
            <a:chExt cx="3429000" cy="768096"/>
          </a:xfrm>
        </p:grpSpPr>
        <p:sp>
          <p:nvSpPr>
            <p:cNvPr id="29" name="Shape 26"/>
            <p:cNvSpPr/>
            <p:nvPr/>
          </p:nvSpPr>
          <p:spPr>
            <a:xfrm>
              <a:off x="8193024" y="4370832"/>
              <a:ext cx="3429000" cy="768096"/>
            </a:xfrm>
            <a:prstGeom prst="rect">
              <a:avLst/>
            </a:prstGeom>
            <a:solidFill>
              <a:srgbClr val="F7F3EE"/>
            </a:solidFill>
            <a:ln w="12700">
              <a:solidFill>
                <a:srgbClr val="E2DED6"/>
              </a:solidFill>
              <a:prstDash val="solid"/>
            </a:ln>
          </p:spPr>
          <p:txBody>
            <a:bodyPr/>
            <a:lstStyle/>
            <a:p>
              <a:endParaRPr lang="en-AU"/>
            </a:p>
          </p:txBody>
        </p:sp>
        <p:sp>
          <p:nvSpPr>
            <p:cNvPr id="30" name="Shape 27"/>
            <p:cNvSpPr/>
            <p:nvPr/>
          </p:nvSpPr>
          <p:spPr>
            <a:xfrm>
              <a:off x="8193024" y="4370832"/>
              <a:ext cx="3429000" cy="54864"/>
            </a:xfrm>
            <a:prstGeom prst="rect">
              <a:avLst/>
            </a:prstGeom>
            <a:solidFill>
              <a:srgbClr val="BD582C"/>
            </a:solidFill>
            <a:ln/>
          </p:spPr>
          <p:txBody>
            <a:bodyPr/>
            <a:lstStyle/>
            <a:p>
              <a:endParaRPr lang="en-AU"/>
            </a:p>
          </p:txBody>
        </p:sp>
        <p:sp>
          <p:nvSpPr>
            <p:cNvPr id="31" name="Text 28"/>
            <p:cNvSpPr/>
            <p:nvPr/>
          </p:nvSpPr>
          <p:spPr>
            <a:xfrm>
              <a:off x="8375904" y="4462272"/>
              <a:ext cx="2717546" cy="372618"/>
            </a:xfrm>
            <a:prstGeom prst="rect">
              <a:avLst/>
            </a:prstGeom>
            <a:noFill/>
            <a:ln/>
          </p:spPr>
          <p:txBody>
            <a:bodyPr wrap="square" rtlCol="0" anchor="ctr"/>
            <a:lstStyle/>
            <a:p>
              <a:pPr marL="0" indent="0">
                <a:buNone/>
              </a:pPr>
              <a:r>
                <a:rPr lang="en-US" sz="1000" b="1" kern="0" spc="100" dirty="0">
                  <a:solidFill>
                    <a:srgbClr val="BD582C"/>
                  </a:solidFill>
                  <a:latin typeface="Calibri" pitchFamily="34" charset="0"/>
                  <a:ea typeface="Calibri" pitchFamily="34" charset="-122"/>
                  <a:cs typeface="Calibri" pitchFamily="34" charset="-120"/>
                </a:rPr>
                <a:t>1999 · Martin, Kaiser, McCreath - Di</a:t>
              </a:r>
            </a:p>
            <a:p>
              <a:pPr marL="0" indent="0">
                <a:buNone/>
              </a:pPr>
              <a:r>
                <a:rPr lang="en-US" sz="1000" b="1" kern="0" spc="100" dirty="0">
                  <a:solidFill>
                    <a:srgbClr val="BD582C"/>
                  </a:solidFill>
                  <a:latin typeface="Calibri" pitchFamily="34" charset="0"/>
                  <a:ea typeface="Calibri" pitchFamily="34" charset="-122"/>
                  <a:cs typeface="Calibri" pitchFamily="34" charset="-120"/>
                </a:rPr>
                <a:t>Damage Index </a:t>
              </a:r>
              <a:endParaRPr lang="en-US" sz="1000" dirty="0"/>
            </a:p>
          </p:txBody>
        </p:sp>
        <p:sp>
          <p:nvSpPr>
            <p:cNvPr id="32" name="Text 29"/>
            <p:cNvSpPr/>
            <p:nvPr/>
          </p:nvSpPr>
          <p:spPr>
            <a:xfrm>
              <a:off x="8375777" y="4750308"/>
              <a:ext cx="3063240" cy="384048"/>
            </a:xfrm>
            <a:prstGeom prst="rect">
              <a:avLst/>
            </a:prstGeom>
            <a:noFill/>
            <a:ln/>
          </p:spPr>
          <p:txBody>
            <a:bodyPr wrap="square" rtlCol="0" anchor="ctr"/>
            <a:lstStyle/>
            <a:p>
              <a:pPr marL="0" indent="0">
                <a:buNone/>
              </a:pPr>
              <a:r>
                <a:rPr lang="en-US" sz="1450" b="1" dirty="0">
                  <a:solidFill>
                    <a:srgbClr val="1A1A1A"/>
                  </a:solidFill>
                  <a:latin typeface="Calibri" pitchFamily="34" charset="0"/>
                  <a:ea typeface="Calibri" pitchFamily="34" charset="-122"/>
                  <a:cs typeface="Calibri" pitchFamily="34" charset="-120"/>
                </a:rPr>
                <a:t>( 3σ₁ − σ₃ ) / σ</a:t>
              </a:r>
              <a:r>
                <a:rPr lang="en-US" sz="1450" b="1" baseline="-25000" dirty="0">
                  <a:solidFill>
                    <a:srgbClr val="1A1A1A"/>
                  </a:solidFill>
                  <a:latin typeface="Calibri" pitchFamily="34" charset="0"/>
                  <a:ea typeface="Calibri" pitchFamily="34" charset="-122"/>
                  <a:cs typeface="Calibri" pitchFamily="34" charset="-120"/>
                </a:rPr>
                <a:t>c</a:t>
              </a:r>
              <a:r>
                <a:rPr lang="en-US" sz="1450" b="1" dirty="0">
                  <a:solidFill>
                    <a:srgbClr val="1A1A1A"/>
                  </a:solidFill>
                  <a:latin typeface="Calibri" pitchFamily="34" charset="0"/>
                  <a:ea typeface="Calibri" pitchFamily="34" charset="-122"/>
                  <a:cs typeface="Calibri" pitchFamily="34" charset="-120"/>
                </a:rPr>
                <a:t>  ·  fails ≈ 0.4</a:t>
              </a:r>
              <a:endParaRPr lang="en-US" sz="1450" dirty="0"/>
            </a:p>
          </p:txBody>
        </p:sp>
      </p:grpSp>
      <p:sp>
        <p:nvSpPr>
          <p:cNvPr id="33" name="Text 30"/>
          <p:cNvSpPr/>
          <p:nvPr/>
        </p:nvSpPr>
        <p:spPr>
          <a:xfrm>
            <a:off x="566928" y="5440680"/>
            <a:ext cx="11064240" cy="777240"/>
          </a:xfrm>
          <a:prstGeom prst="rect">
            <a:avLst/>
          </a:prstGeom>
          <a:noFill/>
          <a:ln/>
        </p:spPr>
        <p:txBody>
          <a:bodyPr wrap="square" rtlCol="0" anchor="ctr"/>
          <a:lstStyle/>
          <a:p>
            <a:pPr marL="0" indent="0" algn="ctr">
              <a:buNone/>
            </a:pPr>
            <a:r>
              <a:rPr lang="en-US" sz="3100" b="1" dirty="0">
                <a:solidFill>
                  <a:srgbClr val="BD582C"/>
                </a:solidFill>
                <a:latin typeface="Calibri" pitchFamily="34" charset="0"/>
                <a:ea typeface="Calibri" pitchFamily="34" charset="-122"/>
                <a:cs typeface="Calibri" pitchFamily="34" charset="-120"/>
              </a:rPr>
              <a:t>One numerator.  </a:t>
            </a:r>
            <a:r>
              <a:rPr lang="en-US" sz="3100" b="1" dirty="0">
                <a:solidFill>
                  <a:srgbClr val="E48312"/>
                </a:solidFill>
                <a:latin typeface="Calibri" pitchFamily="34" charset="0"/>
                <a:ea typeface="Calibri" pitchFamily="34" charset="-122"/>
                <a:cs typeface="Calibri" pitchFamily="34" charset="-120"/>
              </a:rPr>
              <a:t>Two denominators.</a:t>
            </a:r>
            <a:endParaRPr lang="en-US" sz="3100" dirty="0"/>
          </a:p>
        </p:txBody>
      </p:sp>
      <p:sp>
        <p:nvSpPr>
          <p:cNvPr id="34" name="Text 31"/>
          <p:cNvSpPr/>
          <p:nvPr/>
        </p:nvSpPr>
        <p:spPr>
          <a:xfrm>
            <a:off x="566928" y="6437376"/>
            <a:ext cx="8229600" cy="274320"/>
          </a:xfrm>
          <a:prstGeom prst="rect">
            <a:avLst/>
          </a:prstGeom>
          <a:noFill/>
          <a:ln/>
        </p:spPr>
        <p:txBody>
          <a:bodyPr wrap="square" rtlCol="0" anchor="ctr"/>
          <a:lstStyle/>
          <a:p>
            <a:pPr marL="0" indent="0">
              <a:buNone/>
            </a:pPr>
            <a:r>
              <a:rPr lang="en-US" sz="950" i="1" dirty="0">
                <a:solidFill>
                  <a:srgbClr val="8A8A8A"/>
                </a:solidFill>
                <a:latin typeface="Calibri" pitchFamily="34" charset="0"/>
                <a:ea typeface="Calibri" pitchFamily="34" charset="-122"/>
                <a:cs typeface="Calibri" pitchFamily="34" charset="-120"/>
              </a:rPr>
              <a:t>Wiseman, 1979 · Hoek &amp; Brown, 1980 · Ryder, 1987 · Martin, Kaiser &amp; McCreath, 1999</a:t>
            </a:r>
            <a:endParaRPr lang="en-US" sz="950" dirty="0"/>
          </a:p>
        </p:txBody>
      </p:sp>
      <p:sp>
        <p:nvSpPr>
          <p:cNvPr id="35" name="Text 32"/>
          <p:cNvSpPr/>
          <p:nvPr/>
        </p:nvSpPr>
        <p:spPr>
          <a:xfrm>
            <a:off x="10149840" y="6446520"/>
            <a:ext cx="1463040" cy="274320"/>
          </a:xfrm>
          <a:prstGeom prst="rect">
            <a:avLst/>
          </a:prstGeom>
          <a:noFill/>
          <a:ln/>
        </p:spPr>
        <p:txBody>
          <a:bodyPr wrap="square" rtlCol="0" anchor="ctr"/>
          <a:lstStyle/>
          <a:p>
            <a:pPr marL="0" indent="0" algn="r">
              <a:buNone/>
            </a:pPr>
            <a:r>
              <a:rPr lang="en-US" sz="900" b="1" dirty="0">
                <a:solidFill>
                  <a:srgbClr val="C9C2B6"/>
                </a:solidFill>
                <a:latin typeface="Calibri" pitchFamily="34" charset="0"/>
                <a:ea typeface="Calibri" pitchFamily="34" charset="-122"/>
                <a:cs typeface="Calibri" pitchFamily="34" charset="-120"/>
              </a:rPr>
              <a:t>BasRock</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2000"/>
                                        <p:tgtEl>
                                          <p:spTgt spid="39"/>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 y="893"/>
            <a:ext cx="3199567" cy="4113728"/>
          </a:xfrm>
          <a:prstGeom prst="rect">
            <a:avLst/>
          </a:prstGeom>
          <a:solidFill>
            <a:schemeClr val="accent2">
              <a:lumMod val="75000"/>
            </a:schemeClr>
          </a:solidFill>
          <a:ln/>
        </p:spPr>
        <p:txBody>
          <a:bodyPr/>
          <a:lstStyle/>
          <a:p>
            <a:endParaRPr lang="en-AU" sz="1799"/>
          </a:p>
        </p:txBody>
      </p:sp>
      <p:sp>
        <p:nvSpPr>
          <p:cNvPr id="3" name="Text 1"/>
          <p:cNvSpPr/>
          <p:nvPr/>
        </p:nvSpPr>
        <p:spPr>
          <a:xfrm>
            <a:off x="228540" y="229434"/>
            <a:ext cx="2833902" cy="1188410"/>
          </a:xfrm>
          <a:prstGeom prst="rect">
            <a:avLst/>
          </a:prstGeom>
          <a:noFill/>
          <a:ln/>
        </p:spPr>
        <p:txBody>
          <a:bodyPr wrap="square" lIns="0" tIns="0" rIns="0" bIns="0" rtlCol="0" anchor="t"/>
          <a:lstStyle/>
          <a:p>
            <a:r>
              <a:rPr lang="en-US" sz="2799" b="1" dirty="0">
                <a:solidFill>
                  <a:srgbClr val="FFFFFF"/>
                </a:solidFill>
                <a:latin typeface="Calibri" pitchFamily="34" charset="0"/>
                <a:ea typeface="Calibri" pitchFamily="34" charset="-122"/>
                <a:cs typeface="Calibri" pitchFamily="34" charset="-120"/>
              </a:rPr>
              <a:t>1979</a:t>
            </a:r>
            <a:endParaRPr lang="en-US" sz="2799" dirty="0"/>
          </a:p>
          <a:p>
            <a:r>
              <a:rPr lang="en-US" sz="2799" b="1" dirty="0">
                <a:solidFill>
                  <a:srgbClr val="FFFFFF"/>
                </a:solidFill>
                <a:latin typeface="Calibri" pitchFamily="34" charset="0"/>
                <a:ea typeface="Calibri" pitchFamily="34" charset="-122"/>
                <a:cs typeface="Calibri" pitchFamily="34" charset="-120"/>
              </a:rPr>
              <a:t>Wiseman</a:t>
            </a:r>
            <a:endParaRPr lang="en-US" sz="2799" dirty="0"/>
          </a:p>
        </p:txBody>
      </p:sp>
      <p:sp>
        <p:nvSpPr>
          <p:cNvPr id="4" name="Text 2"/>
          <p:cNvSpPr/>
          <p:nvPr/>
        </p:nvSpPr>
        <p:spPr>
          <a:xfrm>
            <a:off x="228540" y="1554968"/>
            <a:ext cx="2833902" cy="2422529"/>
          </a:xfrm>
          <a:prstGeom prst="rect">
            <a:avLst/>
          </a:prstGeom>
          <a:noFill/>
          <a:ln/>
        </p:spPr>
        <p:txBody>
          <a:bodyPr wrap="square" lIns="0" tIns="0" rIns="0" bIns="0" rtlCol="0" anchor="t"/>
          <a:lstStyle/>
          <a:p>
            <a:pPr marL="342797" indent="-342797">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COMRO South Africa</a:t>
            </a:r>
            <a:endParaRPr lang="en-US" sz="1500" dirty="0"/>
          </a:p>
          <a:p>
            <a:pPr marL="342797" indent="-342797">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20 km of tunnels</a:t>
            </a:r>
            <a:endParaRPr lang="en-US" sz="1500" dirty="0"/>
          </a:p>
          <a:p>
            <a:pPr marL="342797" indent="-342797">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SCF criterion</a:t>
            </a:r>
            <a:endParaRPr lang="en-US" sz="1500" dirty="0"/>
          </a:p>
        </p:txBody>
      </p:sp>
      <p:sp>
        <p:nvSpPr>
          <p:cNvPr id="5" name="Text 3"/>
          <p:cNvSpPr/>
          <p:nvPr/>
        </p:nvSpPr>
        <p:spPr>
          <a:xfrm>
            <a:off x="3519523" y="229434"/>
            <a:ext cx="8410289" cy="639913"/>
          </a:xfrm>
          <a:prstGeom prst="rect">
            <a:avLst/>
          </a:prstGeom>
          <a:noFill/>
          <a:ln/>
        </p:spPr>
        <p:txBody>
          <a:bodyPr wrap="square" lIns="0" tIns="0" rIns="0" bIns="0" rtlCol="0" anchor="t"/>
          <a:lstStyle/>
          <a:p>
            <a:r>
              <a:rPr lang="en-US" sz="2599" dirty="0">
                <a:solidFill>
                  <a:srgbClr val="1A1A1A"/>
                </a:solidFill>
                <a:latin typeface="Calibri" pitchFamily="34" charset="0"/>
                <a:ea typeface="Calibri" pitchFamily="34" charset="-122"/>
                <a:cs typeface="Calibri" pitchFamily="34" charset="-120"/>
              </a:rPr>
              <a:t>Wiseman turns Kirsch into a design number.</a:t>
            </a:r>
            <a:endParaRPr lang="en-US" sz="2599" dirty="0"/>
          </a:p>
        </p:txBody>
      </p:sp>
      <p:sp>
        <p:nvSpPr>
          <p:cNvPr id="6" name="Text 4"/>
          <p:cNvSpPr/>
          <p:nvPr/>
        </p:nvSpPr>
        <p:spPr>
          <a:xfrm>
            <a:off x="3519523" y="1097887"/>
            <a:ext cx="8410289" cy="914162"/>
          </a:xfrm>
          <a:prstGeom prst="rect">
            <a:avLst/>
          </a:prstGeom>
          <a:noFill/>
          <a:ln/>
        </p:spPr>
        <p:txBody>
          <a:bodyPr wrap="square" lIns="0" tIns="0" rIns="0" bIns="0" rtlCol="0" anchor="ctr"/>
          <a:lstStyle/>
          <a:p>
            <a:r>
              <a:rPr lang="en-US" sz="1600" dirty="0">
                <a:solidFill>
                  <a:srgbClr val="262626"/>
                </a:solidFill>
                <a:latin typeface="Calibri" pitchFamily="34" charset="0"/>
                <a:ea typeface="Calibri" pitchFamily="34" charset="-122"/>
                <a:cs typeface="Calibri" pitchFamily="34" charset="-120"/>
              </a:rPr>
              <a:t>Norman Wiseman, at the South African Chamber of Mines Research Organisation (COMRO), logged conditions of more than 20 km of gold mine tunnels in the late 1970s.</a:t>
            </a:r>
            <a:endParaRPr lang="en-US" sz="1600" dirty="0"/>
          </a:p>
        </p:txBody>
      </p:sp>
      <p:sp>
        <p:nvSpPr>
          <p:cNvPr id="7" name="Text 5"/>
          <p:cNvSpPr/>
          <p:nvPr/>
        </p:nvSpPr>
        <p:spPr>
          <a:xfrm>
            <a:off x="3519523" y="2057757"/>
            <a:ext cx="8410289" cy="914162"/>
          </a:xfrm>
          <a:prstGeom prst="rect">
            <a:avLst/>
          </a:prstGeom>
          <a:noFill/>
          <a:ln/>
        </p:spPr>
        <p:txBody>
          <a:bodyPr wrap="square" lIns="0" tIns="0" rIns="0" bIns="0" rtlCol="0" anchor="ctr"/>
          <a:lstStyle/>
          <a:p>
            <a:r>
              <a:rPr lang="en-US" sz="1600" i="1" dirty="0">
                <a:solidFill>
                  <a:srgbClr val="4A4A4A"/>
                </a:solidFill>
                <a:latin typeface="Calibri" pitchFamily="34" charset="0"/>
                <a:ea typeface="Calibri" pitchFamily="34" charset="-122"/>
                <a:cs typeface="Calibri" pitchFamily="34" charset="-120"/>
              </a:rPr>
              <a:t>Tunnel conditions correlated cleanly with one ratio: the Kirsch maximum tangential stress, divided by intact rock strength. He called it the Sidewall Stress Concentration Factor.</a:t>
            </a:r>
            <a:endParaRPr lang="en-US" sz="1600" dirty="0"/>
          </a:p>
        </p:txBody>
      </p:sp>
      <p:grpSp>
        <p:nvGrpSpPr>
          <p:cNvPr id="23" name="Group 22">
            <a:extLst>
              <a:ext uri="{FF2B5EF4-FFF2-40B4-BE49-F238E27FC236}">
                <a16:creationId xmlns:a16="http://schemas.microsoft.com/office/drawing/2014/main" id="{2CBE2637-AA33-E5D0-0278-E853C61F4C1A}"/>
              </a:ext>
            </a:extLst>
          </p:cNvPr>
          <p:cNvGrpSpPr/>
          <p:nvPr/>
        </p:nvGrpSpPr>
        <p:grpSpPr>
          <a:xfrm>
            <a:off x="3519523" y="3246168"/>
            <a:ext cx="8410289" cy="2102572"/>
            <a:chOff x="3519523" y="3246168"/>
            <a:chExt cx="8410289" cy="2102572"/>
          </a:xfrm>
        </p:grpSpPr>
        <p:sp>
          <p:nvSpPr>
            <p:cNvPr id="8" name="Shape 6"/>
            <p:cNvSpPr/>
            <p:nvPr/>
          </p:nvSpPr>
          <p:spPr>
            <a:xfrm>
              <a:off x="3519523" y="3246168"/>
              <a:ext cx="4570809" cy="2102572"/>
            </a:xfrm>
            <a:prstGeom prst="rect">
              <a:avLst/>
            </a:prstGeom>
            <a:solidFill>
              <a:srgbClr val="BD582C"/>
            </a:solidFill>
            <a:ln/>
          </p:spPr>
          <p:txBody>
            <a:bodyPr/>
            <a:lstStyle/>
            <a:p>
              <a:endParaRPr lang="en-AU" sz="1799"/>
            </a:p>
          </p:txBody>
        </p:sp>
        <p:sp>
          <p:nvSpPr>
            <p:cNvPr id="9" name="Text 7"/>
            <p:cNvSpPr/>
            <p:nvPr/>
          </p:nvSpPr>
          <p:spPr>
            <a:xfrm>
              <a:off x="3610939" y="3383292"/>
              <a:ext cx="4387977" cy="274249"/>
            </a:xfrm>
            <a:prstGeom prst="rect">
              <a:avLst/>
            </a:prstGeom>
            <a:noFill/>
            <a:ln/>
          </p:spPr>
          <p:txBody>
            <a:bodyPr wrap="square" lIns="0" tIns="0" rIns="0" bIns="0" rtlCol="0" anchor="ctr"/>
            <a:lstStyle/>
            <a:p>
              <a:r>
                <a:rPr lang="en-US" sz="1000" b="1" kern="0" spc="500" dirty="0">
                  <a:solidFill>
                    <a:srgbClr val="FFFFFF"/>
                  </a:solidFill>
                  <a:latin typeface="Calibri" pitchFamily="34" charset="0"/>
                  <a:ea typeface="Calibri" pitchFamily="34" charset="-122"/>
                  <a:cs typeface="Calibri" pitchFamily="34" charset="-120"/>
                </a:rPr>
                <a:t>THE WISEMAN CRITERION</a:t>
              </a:r>
              <a:endParaRPr lang="en-US" sz="1000" dirty="0"/>
            </a:p>
          </p:txBody>
        </p:sp>
        <p:sp>
          <p:nvSpPr>
            <p:cNvPr id="10" name="Text 8"/>
            <p:cNvSpPr/>
            <p:nvPr/>
          </p:nvSpPr>
          <p:spPr>
            <a:xfrm>
              <a:off x="3610939" y="3748957"/>
              <a:ext cx="4387977" cy="639913"/>
            </a:xfrm>
            <a:prstGeom prst="rect">
              <a:avLst/>
            </a:prstGeom>
            <a:noFill/>
            <a:ln/>
          </p:spPr>
          <p:txBody>
            <a:bodyPr wrap="square" lIns="0" tIns="0" rIns="0" bIns="0" rtlCol="0" anchor="ctr"/>
            <a:lstStyle/>
            <a:p>
              <a:pPr algn="ctr"/>
              <a:r>
                <a:rPr lang="en-US" sz="3199" b="1" dirty="0">
                  <a:solidFill>
                    <a:srgbClr val="FFFFFF"/>
                  </a:solidFill>
                  <a:latin typeface="Calibri" pitchFamily="34" charset="0"/>
                  <a:ea typeface="Calibri" pitchFamily="34" charset="-122"/>
                  <a:cs typeface="Calibri" pitchFamily="34" charset="-120"/>
                </a:rPr>
                <a:t>3σ₁ − σ₃</a:t>
              </a:r>
              <a:endParaRPr lang="en-US" sz="3199" dirty="0"/>
            </a:p>
          </p:txBody>
        </p:sp>
        <p:sp>
          <p:nvSpPr>
            <p:cNvPr id="11" name="Shape 9"/>
            <p:cNvSpPr/>
            <p:nvPr/>
          </p:nvSpPr>
          <p:spPr>
            <a:xfrm>
              <a:off x="4387976" y="4434578"/>
              <a:ext cx="2833902" cy="0"/>
            </a:xfrm>
            <a:prstGeom prst="line">
              <a:avLst/>
            </a:prstGeom>
            <a:noFill/>
            <a:ln w="19050">
              <a:solidFill>
                <a:srgbClr val="FFFFFF"/>
              </a:solidFill>
              <a:prstDash val="solid"/>
            </a:ln>
          </p:spPr>
          <p:txBody>
            <a:bodyPr/>
            <a:lstStyle/>
            <a:p>
              <a:endParaRPr lang="en-AU" sz="1799"/>
            </a:p>
          </p:txBody>
        </p:sp>
        <p:sp>
          <p:nvSpPr>
            <p:cNvPr id="12" name="Text 10"/>
            <p:cNvSpPr/>
            <p:nvPr/>
          </p:nvSpPr>
          <p:spPr>
            <a:xfrm>
              <a:off x="3610939" y="4525994"/>
              <a:ext cx="4387977" cy="639913"/>
            </a:xfrm>
            <a:prstGeom prst="rect">
              <a:avLst/>
            </a:prstGeom>
            <a:noFill/>
            <a:ln/>
          </p:spPr>
          <p:txBody>
            <a:bodyPr wrap="square" lIns="0" tIns="0" rIns="0" bIns="0" rtlCol="0" anchor="ctr"/>
            <a:lstStyle/>
            <a:p>
              <a:pPr algn="ctr"/>
              <a:r>
                <a:rPr lang="en-US" sz="2799" i="1" dirty="0">
                  <a:solidFill>
                    <a:srgbClr val="FFFFFF"/>
                  </a:solidFill>
                  <a:latin typeface="Calibri" pitchFamily="34" charset="0"/>
                  <a:ea typeface="Calibri" pitchFamily="34" charset="-122"/>
                  <a:cs typeface="Calibri" pitchFamily="34" charset="-120"/>
                </a:rPr>
                <a:t>σc</a:t>
              </a:r>
              <a:endParaRPr lang="en-US" sz="2799" dirty="0"/>
            </a:p>
          </p:txBody>
        </p:sp>
        <p:sp>
          <p:nvSpPr>
            <p:cNvPr id="13" name="Text 11"/>
            <p:cNvSpPr/>
            <p:nvPr/>
          </p:nvSpPr>
          <p:spPr>
            <a:xfrm>
              <a:off x="3610939" y="5074491"/>
              <a:ext cx="4387977" cy="274249"/>
            </a:xfrm>
            <a:prstGeom prst="rect">
              <a:avLst/>
            </a:prstGeom>
            <a:noFill/>
            <a:ln/>
          </p:spPr>
          <p:txBody>
            <a:bodyPr wrap="square" lIns="0" tIns="0" rIns="0" bIns="0" rtlCol="0" anchor="ctr"/>
            <a:lstStyle/>
            <a:p>
              <a:pPr algn="ctr"/>
              <a:r>
                <a:rPr lang="en-US" sz="1100" i="1" dirty="0">
                  <a:solidFill>
                    <a:srgbClr val="FFFFFF"/>
                  </a:solidFill>
                  <a:latin typeface="Calibri" pitchFamily="34" charset="0"/>
                  <a:ea typeface="Calibri" pitchFamily="34" charset="-122"/>
                  <a:cs typeface="Calibri" pitchFamily="34" charset="-120"/>
                </a:rPr>
                <a:t>SCF · Sidewall Stress Concentration Factor</a:t>
              </a:r>
              <a:endParaRPr lang="en-US" sz="1100" dirty="0"/>
            </a:p>
          </p:txBody>
        </p:sp>
        <p:sp>
          <p:nvSpPr>
            <p:cNvPr id="14" name="Shape 12"/>
            <p:cNvSpPr/>
            <p:nvPr/>
          </p:nvSpPr>
          <p:spPr>
            <a:xfrm>
              <a:off x="8273164" y="3246168"/>
              <a:ext cx="3656648" cy="2102572"/>
            </a:xfrm>
            <a:prstGeom prst="rect">
              <a:avLst/>
            </a:prstGeom>
            <a:solidFill>
              <a:srgbClr val="F2F2F2"/>
            </a:solidFill>
            <a:ln/>
          </p:spPr>
          <p:txBody>
            <a:bodyPr/>
            <a:lstStyle/>
            <a:p>
              <a:endParaRPr lang="en-AU" sz="1799"/>
            </a:p>
          </p:txBody>
        </p:sp>
        <p:sp>
          <p:nvSpPr>
            <p:cNvPr id="15" name="Shape 13"/>
            <p:cNvSpPr/>
            <p:nvPr/>
          </p:nvSpPr>
          <p:spPr>
            <a:xfrm>
              <a:off x="8273165" y="3246168"/>
              <a:ext cx="91416" cy="2102572"/>
            </a:xfrm>
            <a:prstGeom prst="rect">
              <a:avLst/>
            </a:prstGeom>
            <a:solidFill>
              <a:srgbClr val="E48312"/>
            </a:solidFill>
            <a:ln/>
          </p:spPr>
          <p:txBody>
            <a:bodyPr/>
            <a:lstStyle/>
            <a:p>
              <a:endParaRPr lang="en-AU" sz="1799"/>
            </a:p>
          </p:txBody>
        </p:sp>
        <p:sp>
          <p:nvSpPr>
            <p:cNvPr id="16" name="Text 14"/>
            <p:cNvSpPr/>
            <p:nvPr/>
          </p:nvSpPr>
          <p:spPr>
            <a:xfrm>
              <a:off x="8455997" y="3383292"/>
              <a:ext cx="3382399" cy="274249"/>
            </a:xfrm>
            <a:prstGeom prst="rect">
              <a:avLst/>
            </a:prstGeom>
            <a:noFill/>
            <a:ln/>
          </p:spPr>
          <p:txBody>
            <a:bodyPr wrap="square" lIns="0" tIns="0" rIns="0" bIns="0" rtlCol="0" anchor="ctr"/>
            <a:lstStyle/>
            <a:p>
              <a:r>
                <a:rPr lang="en-US" sz="1000" b="1" kern="0" spc="500" dirty="0">
                  <a:solidFill>
                    <a:srgbClr val="BD582C"/>
                  </a:solidFill>
                  <a:latin typeface="Calibri" pitchFamily="34" charset="0"/>
                  <a:ea typeface="Calibri" pitchFamily="34" charset="-122"/>
                  <a:cs typeface="Calibri" pitchFamily="34" charset="-120"/>
                </a:rPr>
                <a:t>THRESHOLD</a:t>
              </a:r>
              <a:endParaRPr lang="en-US" sz="1000" dirty="0"/>
            </a:p>
          </p:txBody>
        </p:sp>
        <p:sp>
          <p:nvSpPr>
            <p:cNvPr id="17" name="Text 15"/>
            <p:cNvSpPr/>
            <p:nvPr/>
          </p:nvSpPr>
          <p:spPr>
            <a:xfrm>
              <a:off x="8455997" y="3748957"/>
              <a:ext cx="3382399" cy="685621"/>
            </a:xfrm>
            <a:prstGeom prst="rect">
              <a:avLst/>
            </a:prstGeom>
            <a:noFill/>
            <a:ln/>
          </p:spPr>
          <p:txBody>
            <a:bodyPr wrap="square" lIns="0" tIns="0" rIns="0" bIns="0" rtlCol="0" anchor="ctr"/>
            <a:lstStyle/>
            <a:p>
              <a:r>
                <a:rPr lang="en-US" sz="3199" b="1" dirty="0">
                  <a:solidFill>
                    <a:srgbClr val="1A1A1A"/>
                  </a:solidFill>
                  <a:latin typeface="Calibri" pitchFamily="34" charset="0"/>
                  <a:ea typeface="Calibri" pitchFamily="34" charset="-122"/>
                  <a:cs typeface="Calibri" pitchFamily="34" charset="-120"/>
                </a:rPr>
                <a:t>SCF &gt; 0.8</a:t>
              </a:r>
              <a:endParaRPr lang="en-US" sz="3199" dirty="0"/>
            </a:p>
          </p:txBody>
        </p:sp>
        <p:sp>
          <p:nvSpPr>
            <p:cNvPr id="18" name="Text 16"/>
            <p:cNvSpPr/>
            <p:nvPr/>
          </p:nvSpPr>
          <p:spPr>
            <a:xfrm>
              <a:off x="8455997" y="4525994"/>
              <a:ext cx="3382399" cy="777038"/>
            </a:xfrm>
            <a:prstGeom prst="rect">
              <a:avLst/>
            </a:prstGeom>
            <a:noFill/>
            <a:ln/>
          </p:spPr>
          <p:txBody>
            <a:bodyPr wrap="square" lIns="0" tIns="0" rIns="0" bIns="0" rtlCol="0" anchor="ctr"/>
            <a:lstStyle/>
            <a:p>
              <a:r>
                <a:rPr lang="en-US" sz="1200" i="1" dirty="0">
                  <a:solidFill>
                    <a:srgbClr val="262626"/>
                  </a:solidFill>
                  <a:latin typeface="Calibri" pitchFamily="34" charset="0"/>
                  <a:ea typeface="Calibri" pitchFamily="34" charset="-122"/>
                  <a:cs typeface="Calibri" pitchFamily="34" charset="-120"/>
                </a:rPr>
                <a:t>Conditions in unsupported tunnels deteriorated rapidly.</a:t>
              </a:r>
              <a:endParaRPr lang="en-US" sz="1200" dirty="0"/>
            </a:p>
          </p:txBody>
        </p:sp>
      </p:grpSp>
      <p:sp>
        <p:nvSpPr>
          <p:cNvPr id="19" name="Text 17"/>
          <p:cNvSpPr/>
          <p:nvPr/>
        </p:nvSpPr>
        <p:spPr>
          <a:xfrm>
            <a:off x="3519523" y="5668696"/>
            <a:ext cx="8410289" cy="365665"/>
          </a:xfrm>
          <a:prstGeom prst="rect">
            <a:avLst/>
          </a:prstGeom>
          <a:noFill/>
          <a:ln/>
        </p:spPr>
        <p:txBody>
          <a:bodyPr wrap="square" lIns="0" tIns="0" rIns="0" bIns="0" rtlCol="0" anchor="ctr"/>
          <a:lstStyle/>
          <a:p>
            <a:r>
              <a:rPr lang="en-US" sz="1200" i="1" dirty="0">
                <a:solidFill>
                  <a:srgbClr val="808080"/>
                </a:solidFill>
                <a:latin typeface="Calibri" pitchFamily="34" charset="0"/>
                <a:ea typeface="Calibri" pitchFamily="34" charset="-122"/>
                <a:cs typeface="Calibri" pitchFamily="34" charset="-120"/>
              </a:rPr>
              <a:t>20 km of tunnel · one number · empirical threshold</a:t>
            </a:r>
            <a:endParaRPr lang="en-US" sz="1200" dirty="0"/>
          </a:p>
        </p:txBody>
      </p:sp>
      <p:sp>
        <p:nvSpPr>
          <p:cNvPr id="20" name="Shape 18"/>
          <p:cNvSpPr/>
          <p:nvPr/>
        </p:nvSpPr>
        <p:spPr>
          <a:xfrm>
            <a:off x="-1" y="6564575"/>
            <a:ext cx="12158353" cy="292532"/>
          </a:xfrm>
          <a:prstGeom prst="rect">
            <a:avLst/>
          </a:prstGeom>
          <a:solidFill>
            <a:srgbClr val="BD582C"/>
          </a:solidFill>
          <a:ln/>
        </p:spPr>
        <p:txBody>
          <a:bodyPr/>
          <a:lstStyle/>
          <a:p>
            <a:endParaRPr lang="en-AU" sz="1799"/>
          </a:p>
        </p:txBody>
      </p:sp>
      <p:pic>
        <p:nvPicPr>
          <p:cNvPr id="22" name="Image 0" descr="/home/claude/kirsch_pres/basrock_logo.png">
            <a:extLst>
              <a:ext uri="{FF2B5EF4-FFF2-40B4-BE49-F238E27FC236}">
                <a16:creationId xmlns:a16="http://schemas.microsoft.com/office/drawing/2014/main" id="{80F7E13B-7B5E-BB87-670D-B94E887FDA40}"/>
              </a:ext>
            </a:extLst>
          </p:cNvPr>
          <p:cNvPicPr>
            <a:picLocks noChangeAspect="1"/>
          </p:cNvPicPr>
          <p:nvPr/>
        </p:nvPicPr>
        <p:blipFill>
          <a:blip r:embed="rId3"/>
          <a:srcRect/>
          <a:stretch/>
        </p:blipFill>
        <p:spPr>
          <a:xfrm>
            <a:off x="11246309" y="6591449"/>
            <a:ext cx="882191" cy="252958"/>
          </a:xfrm>
          <a:prstGeom prst="rect">
            <a:avLst/>
          </a:prstGeom>
        </p:spPr>
      </p:pic>
      <p:sp>
        <p:nvSpPr>
          <p:cNvPr id="21" name="Rectangle 20">
            <a:extLst>
              <a:ext uri="{FF2B5EF4-FFF2-40B4-BE49-F238E27FC236}">
                <a16:creationId xmlns:a16="http://schemas.microsoft.com/office/drawing/2014/main" id="{F1C99B6D-0A0F-AAE5-5E32-3BECCFB44F98}"/>
              </a:ext>
            </a:extLst>
          </p:cNvPr>
          <p:cNvSpPr/>
          <p:nvPr/>
        </p:nvSpPr>
        <p:spPr>
          <a:xfrm>
            <a:off x="5158597" y="2523464"/>
            <a:ext cx="4425350" cy="284673"/>
          </a:xfrm>
          <a:prstGeom prst="rect">
            <a:avLst/>
          </a:prstGeom>
          <a:noFill/>
          <a:ln w="57150">
            <a:solidFill>
              <a:schemeClr val="accent2">
                <a:lumMod val="75000"/>
              </a:schemeClr>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 y="893"/>
            <a:ext cx="3199567" cy="4113728"/>
          </a:xfrm>
          <a:prstGeom prst="rect">
            <a:avLst/>
          </a:prstGeom>
          <a:solidFill>
            <a:schemeClr val="accent2">
              <a:lumMod val="75000"/>
            </a:schemeClr>
          </a:solidFill>
          <a:ln/>
        </p:spPr>
        <p:txBody>
          <a:bodyPr/>
          <a:lstStyle/>
          <a:p>
            <a:endParaRPr lang="en-AU" sz="1799"/>
          </a:p>
        </p:txBody>
      </p:sp>
      <p:sp>
        <p:nvSpPr>
          <p:cNvPr id="3" name="Text 1"/>
          <p:cNvSpPr/>
          <p:nvPr/>
        </p:nvSpPr>
        <p:spPr>
          <a:xfrm>
            <a:off x="228540" y="229434"/>
            <a:ext cx="2833902" cy="1188410"/>
          </a:xfrm>
          <a:prstGeom prst="rect">
            <a:avLst/>
          </a:prstGeom>
          <a:noFill/>
          <a:ln/>
        </p:spPr>
        <p:txBody>
          <a:bodyPr wrap="square" lIns="0" tIns="0" rIns="0" bIns="0" rtlCol="0" anchor="t"/>
          <a:lstStyle/>
          <a:p>
            <a:r>
              <a:rPr lang="en-US" sz="2799" b="1" dirty="0">
                <a:solidFill>
                  <a:srgbClr val="FFFFFF"/>
                </a:solidFill>
                <a:latin typeface="Calibri" pitchFamily="34" charset="0"/>
                <a:ea typeface="Calibri" pitchFamily="34" charset="-122"/>
                <a:cs typeface="Calibri" pitchFamily="34" charset="-120"/>
              </a:rPr>
              <a:t>1980</a:t>
            </a:r>
            <a:endParaRPr lang="en-US" sz="2799" dirty="0"/>
          </a:p>
          <a:p>
            <a:r>
              <a:rPr lang="en-US" sz="2799" b="1" dirty="0">
                <a:solidFill>
                  <a:srgbClr val="FFFFFF"/>
                </a:solidFill>
                <a:latin typeface="Calibri" pitchFamily="34" charset="0"/>
                <a:ea typeface="Calibri" pitchFamily="34" charset="-122"/>
                <a:cs typeface="Calibri" pitchFamily="34" charset="-120"/>
              </a:rPr>
              <a:t>Hoek &amp; Brown</a:t>
            </a:r>
            <a:endParaRPr lang="en-US" sz="2799" dirty="0"/>
          </a:p>
        </p:txBody>
      </p:sp>
      <p:sp>
        <p:nvSpPr>
          <p:cNvPr id="4" name="Text 2"/>
          <p:cNvSpPr/>
          <p:nvPr/>
        </p:nvSpPr>
        <p:spPr>
          <a:xfrm>
            <a:off x="228540" y="1554968"/>
            <a:ext cx="2833902" cy="2422529"/>
          </a:xfrm>
          <a:prstGeom prst="rect">
            <a:avLst/>
          </a:prstGeom>
          <a:noFill/>
          <a:ln/>
        </p:spPr>
        <p:txBody>
          <a:bodyPr wrap="square" lIns="0" tIns="0" rIns="0" bIns="0" rtlCol="0" anchor="t"/>
          <a:lstStyle/>
          <a:p>
            <a:pPr marL="342797" indent="-342797">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Strength criterion</a:t>
            </a:r>
            <a:endParaRPr lang="en-US" sz="1500" dirty="0"/>
          </a:p>
          <a:p>
            <a:pPr marL="342797" indent="-342797">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m, s parameters</a:t>
            </a:r>
            <a:endParaRPr lang="en-US" sz="1500" dirty="0"/>
          </a:p>
          <a:p>
            <a:pPr marL="342797" indent="-342797">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Rock-mass quality</a:t>
            </a:r>
            <a:endParaRPr lang="en-US" sz="1500" dirty="0"/>
          </a:p>
        </p:txBody>
      </p:sp>
      <p:sp>
        <p:nvSpPr>
          <p:cNvPr id="5" name="Text 3"/>
          <p:cNvSpPr/>
          <p:nvPr/>
        </p:nvSpPr>
        <p:spPr>
          <a:xfrm>
            <a:off x="3519523" y="229434"/>
            <a:ext cx="8410289" cy="639913"/>
          </a:xfrm>
          <a:prstGeom prst="rect">
            <a:avLst/>
          </a:prstGeom>
          <a:noFill/>
          <a:ln/>
        </p:spPr>
        <p:txBody>
          <a:bodyPr wrap="square" lIns="0" tIns="0" rIns="0" bIns="0" rtlCol="0" anchor="t"/>
          <a:lstStyle/>
          <a:p>
            <a:r>
              <a:rPr lang="en-US" sz="2599" dirty="0">
                <a:solidFill>
                  <a:srgbClr val="1A1A1A"/>
                </a:solidFill>
                <a:latin typeface="Calibri" pitchFamily="34" charset="0"/>
                <a:ea typeface="Calibri" pitchFamily="34" charset="-122"/>
                <a:cs typeface="Calibri" pitchFamily="34" charset="-120"/>
              </a:rPr>
              <a:t>Meanwhile, on the strength side of the equation…</a:t>
            </a:r>
            <a:endParaRPr lang="en-US" sz="2599" dirty="0"/>
          </a:p>
        </p:txBody>
      </p:sp>
      <p:sp>
        <p:nvSpPr>
          <p:cNvPr id="6" name="Text 4"/>
          <p:cNvSpPr/>
          <p:nvPr/>
        </p:nvSpPr>
        <p:spPr>
          <a:xfrm>
            <a:off x="3519523" y="1143595"/>
            <a:ext cx="8410289" cy="777038"/>
          </a:xfrm>
          <a:prstGeom prst="rect">
            <a:avLst/>
          </a:prstGeom>
          <a:noFill/>
          <a:ln/>
        </p:spPr>
        <p:txBody>
          <a:bodyPr wrap="square" lIns="0" tIns="0" rIns="0" bIns="0" rtlCol="0" anchor="ctr"/>
          <a:lstStyle/>
          <a:p>
            <a:r>
              <a:rPr lang="en-US" sz="1600" i="1" dirty="0">
                <a:solidFill>
                  <a:srgbClr val="4A4A4A"/>
                </a:solidFill>
                <a:latin typeface="Calibri" pitchFamily="34" charset="0"/>
                <a:ea typeface="Calibri" pitchFamily="34" charset="-122"/>
                <a:cs typeface="Calibri" pitchFamily="34" charset="-120"/>
              </a:rPr>
              <a:t>In the same window of years, Evert Hoek and Ted Brown tackled the other half of the problem: how strong is the rock mass, really?</a:t>
            </a:r>
            <a:endParaRPr lang="en-US" sz="1600" dirty="0"/>
          </a:p>
        </p:txBody>
      </p:sp>
      <p:sp>
        <p:nvSpPr>
          <p:cNvPr id="7" name="Shape 5"/>
          <p:cNvSpPr/>
          <p:nvPr/>
        </p:nvSpPr>
        <p:spPr>
          <a:xfrm>
            <a:off x="3519523" y="2286298"/>
            <a:ext cx="4068020" cy="3382399"/>
          </a:xfrm>
          <a:prstGeom prst="rect">
            <a:avLst/>
          </a:prstGeom>
          <a:solidFill>
            <a:srgbClr val="F2F2F2"/>
          </a:solidFill>
          <a:ln/>
        </p:spPr>
        <p:txBody>
          <a:bodyPr/>
          <a:lstStyle/>
          <a:p>
            <a:endParaRPr lang="en-AU" sz="1799"/>
          </a:p>
        </p:txBody>
      </p:sp>
      <p:sp>
        <p:nvSpPr>
          <p:cNvPr id="8" name="Shape 6"/>
          <p:cNvSpPr/>
          <p:nvPr/>
        </p:nvSpPr>
        <p:spPr>
          <a:xfrm>
            <a:off x="3519523" y="2286298"/>
            <a:ext cx="4068020" cy="73133"/>
          </a:xfrm>
          <a:prstGeom prst="rect">
            <a:avLst/>
          </a:prstGeom>
          <a:solidFill>
            <a:srgbClr val="E48312"/>
          </a:solidFill>
          <a:ln/>
        </p:spPr>
        <p:txBody>
          <a:bodyPr/>
          <a:lstStyle/>
          <a:p>
            <a:endParaRPr lang="en-AU" sz="1799"/>
          </a:p>
        </p:txBody>
      </p:sp>
      <p:sp>
        <p:nvSpPr>
          <p:cNvPr id="9" name="Text 7"/>
          <p:cNvSpPr/>
          <p:nvPr/>
        </p:nvSpPr>
        <p:spPr>
          <a:xfrm>
            <a:off x="3748063" y="2469130"/>
            <a:ext cx="3656648" cy="319957"/>
          </a:xfrm>
          <a:prstGeom prst="rect">
            <a:avLst/>
          </a:prstGeom>
          <a:noFill/>
          <a:ln/>
        </p:spPr>
        <p:txBody>
          <a:bodyPr wrap="square" lIns="0" tIns="0" rIns="0" bIns="0" rtlCol="0" anchor="ctr"/>
          <a:lstStyle/>
          <a:p>
            <a:r>
              <a:rPr lang="en-US" sz="1100" b="1" kern="0" spc="400" dirty="0">
                <a:solidFill>
                  <a:srgbClr val="BD582C"/>
                </a:solidFill>
                <a:latin typeface="Calibri" pitchFamily="34" charset="0"/>
                <a:ea typeface="Calibri" pitchFamily="34" charset="-122"/>
                <a:cs typeface="Calibri" pitchFamily="34" charset="-120"/>
              </a:rPr>
              <a:t>THE STRESS STRAND</a:t>
            </a:r>
            <a:endParaRPr lang="en-US" sz="1100" dirty="0"/>
          </a:p>
        </p:txBody>
      </p:sp>
      <p:sp>
        <p:nvSpPr>
          <p:cNvPr id="10" name="Text 8"/>
          <p:cNvSpPr/>
          <p:nvPr/>
        </p:nvSpPr>
        <p:spPr>
          <a:xfrm>
            <a:off x="3748063" y="2834795"/>
            <a:ext cx="3656648" cy="411373"/>
          </a:xfrm>
          <a:prstGeom prst="rect">
            <a:avLst/>
          </a:prstGeom>
          <a:noFill/>
          <a:ln/>
        </p:spPr>
        <p:txBody>
          <a:bodyPr wrap="square" lIns="0" tIns="0" rIns="0" bIns="0" rtlCol="0" anchor="ctr"/>
          <a:lstStyle/>
          <a:p>
            <a:r>
              <a:rPr lang="en-US" sz="1799" b="1" dirty="0">
                <a:solidFill>
                  <a:srgbClr val="1A1A1A"/>
                </a:solidFill>
                <a:latin typeface="Calibri" pitchFamily="34" charset="0"/>
                <a:ea typeface="Calibri" pitchFamily="34" charset="-122"/>
                <a:cs typeface="Calibri" pitchFamily="34" charset="-120"/>
              </a:rPr>
              <a:t>Wiseman · 1979</a:t>
            </a:r>
            <a:endParaRPr lang="en-US" sz="1799" dirty="0"/>
          </a:p>
        </p:txBody>
      </p:sp>
      <p:sp>
        <p:nvSpPr>
          <p:cNvPr id="11" name="Text 9"/>
          <p:cNvSpPr/>
          <p:nvPr/>
        </p:nvSpPr>
        <p:spPr>
          <a:xfrm>
            <a:off x="3748063" y="3337584"/>
            <a:ext cx="3656648" cy="639913"/>
          </a:xfrm>
          <a:prstGeom prst="rect">
            <a:avLst/>
          </a:prstGeom>
          <a:noFill/>
          <a:ln/>
        </p:spPr>
        <p:txBody>
          <a:bodyPr wrap="square" lIns="0" tIns="0" rIns="0" bIns="0" rtlCol="0" anchor="ctr"/>
          <a:lstStyle/>
          <a:p>
            <a:r>
              <a:rPr lang="en-US" sz="1799" i="1" dirty="0">
                <a:solidFill>
                  <a:srgbClr val="BD582C"/>
                </a:solidFill>
                <a:latin typeface="Calibri" pitchFamily="34" charset="0"/>
                <a:ea typeface="Calibri" pitchFamily="34" charset="-122"/>
                <a:cs typeface="Calibri" pitchFamily="34" charset="-120"/>
              </a:rPr>
              <a:t>Kirsch · 3.σ₁ − σ₃</a:t>
            </a:r>
            <a:endParaRPr lang="en-US" sz="1799" dirty="0"/>
          </a:p>
        </p:txBody>
      </p:sp>
      <p:sp>
        <p:nvSpPr>
          <p:cNvPr id="12" name="Text 10"/>
          <p:cNvSpPr/>
          <p:nvPr/>
        </p:nvSpPr>
        <p:spPr>
          <a:xfrm>
            <a:off x="3748063" y="4160329"/>
            <a:ext cx="3656648" cy="1371243"/>
          </a:xfrm>
          <a:prstGeom prst="rect">
            <a:avLst/>
          </a:prstGeom>
          <a:noFill/>
          <a:ln/>
        </p:spPr>
        <p:txBody>
          <a:bodyPr wrap="square" lIns="0" tIns="0" rIns="0" bIns="0" rtlCol="0" anchor="ctr"/>
          <a:lstStyle/>
          <a:p>
            <a:r>
              <a:rPr lang="en-US" sz="1300" dirty="0">
                <a:solidFill>
                  <a:srgbClr val="262626"/>
                </a:solidFill>
                <a:latin typeface="Calibri" pitchFamily="34" charset="0"/>
                <a:ea typeface="Calibri" pitchFamily="34" charset="-122"/>
                <a:cs typeface="Calibri" pitchFamily="34" charset="-120"/>
              </a:rPr>
              <a:t>Quantify the demand on the rock from in-situ stress and excavation shape. Compare to a fixed strength.</a:t>
            </a:r>
            <a:endParaRPr lang="en-US" sz="1300" dirty="0"/>
          </a:p>
        </p:txBody>
      </p:sp>
      <p:sp>
        <p:nvSpPr>
          <p:cNvPr id="13" name="Shape 11"/>
          <p:cNvSpPr/>
          <p:nvPr/>
        </p:nvSpPr>
        <p:spPr>
          <a:xfrm>
            <a:off x="7770376" y="2286298"/>
            <a:ext cx="4068020" cy="3382399"/>
          </a:xfrm>
          <a:prstGeom prst="rect">
            <a:avLst/>
          </a:prstGeom>
          <a:solidFill>
            <a:srgbClr val="F2F2F2"/>
          </a:solidFill>
          <a:ln/>
        </p:spPr>
        <p:txBody>
          <a:bodyPr/>
          <a:lstStyle/>
          <a:p>
            <a:endParaRPr lang="en-AU" sz="1799"/>
          </a:p>
        </p:txBody>
      </p:sp>
      <p:sp>
        <p:nvSpPr>
          <p:cNvPr id="14" name="Shape 12"/>
          <p:cNvSpPr/>
          <p:nvPr/>
        </p:nvSpPr>
        <p:spPr>
          <a:xfrm>
            <a:off x="7770376" y="2286298"/>
            <a:ext cx="4068020" cy="73133"/>
          </a:xfrm>
          <a:prstGeom prst="rect">
            <a:avLst/>
          </a:prstGeom>
          <a:solidFill>
            <a:srgbClr val="E48312"/>
          </a:solidFill>
          <a:ln/>
        </p:spPr>
        <p:txBody>
          <a:bodyPr/>
          <a:lstStyle/>
          <a:p>
            <a:endParaRPr lang="en-AU" sz="1799"/>
          </a:p>
        </p:txBody>
      </p:sp>
      <p:sp>
        <p:nvSpPr>
          <p:cNvPr id="15" name="Text 13"/>
          <p:cNvSpPr/>
          <p:nvPr/>
        </p:nvSpPr>
        <p:spPr>
          <a:xfrm>
            <a:off x="7998916" y="2469130"/>
            <a:ext cx="3656648" cy="319957"/>
          </a:xfrm>
          <a:prstGeom prst="rect">
            <a:avLst/>
          </a:prstGeom>
          <a:noFill/>
          <a:ln/>
        </p:spPr>
        <p:txBody>
          <a:bodyPr wrap="square" lIns="0" tIns="0" rIns="0" bIns="0" rtlCol="0" anchor="ctr"/>
          <a:lstStyle/>
          <a:p>
            <a:r>
              <a:rPr lang="en-US" sz="1100" b="1" kern="0" spc="400" dirty="0">
                <a:solidFill>
                  <a:srgbClr val="BD582C"/>
                </a:solidFill>
                <a:latin typeface="Calibri" pitchFamily="34" charset="0"/>
                <a:ea typeface="Calibri" pitchFamily="34" charset="-122"/>
                <a:cs typeface="Calibri" pitchFamily="34" charset="-120"/>
              </a:rPr>
              <a:t>THE STRENGTH STRAND</a:t>
            </a:r>
            <a:endParaRPr lang="en-US" sz="1100" dirty="0"/>
          </a:p>
        </p:txBody>
      </p:sp>
      <p:sp>
        <p:nvSpPr>
          <p:cNvPr id="16" name="Text 14"/>
          <p:cNvSpPr/>
          <p:nvPr/>
        </p:nvSpPr>
        <p:spPr>
          <a:xfrm>
            <a:off x="7998916" y="2834795"/>
            <a:ext cx="3656648" cy="411373"/>
          </a:xfrm>
          <a:prstGeom prst="rect">
            <a:avLst/>
          </a:prstGeom>
          <a:noFill/>
          <a:ln/>
        </p:spPr>
        <p:txBody>
          <a:bodyPr wrap="square" lIns="0" tIns="0" rIns="0" bIns="0" rtlCol="0" anchor="ctr"/>
          <a:lstStyle/>
          <a:p>
            <a:r>
              <a:rPr lang="en-US" sz="1799" b="1" dirty="0">
                <a:solidFill>
                  <a:srgbClr val="1A1A1A"/>
                </a:solidFill>
                <a:latin typeface="Calibri" pitchFamily="34" charset="0"/>
                <a:ea typeface="Calibri" pitchFamily="34" charset="-122"/>
                <a:cs typeface="Calibri" pitchFamily="34" charset="-120"/>
              </a:rPr>
              <a:t>Hoek &amp; Brown · 1980</a:t>
            </a:r>
            <a:endParaRPr lang="en-US" sz="1799" dirty="0"/>
          </a:p>
        </p:txBody>
      </p:sp>
      <p:sp>
        <p:nvSpPr>
          <p:cNvPr id="18" name="Text 16"/>
          <p:cNvSpPr/>
          <p:nvPr/>
        </p:nvSpPr>
        <p:spPr>
          <a:xfrm>
            <a:off x="7998916" y="4160329"/>
            <a:ext cx="3656648" cy="1371243"/>
          </a:xfrm>
          <a:prstGeom prst="rect">
            <a:avLst/>
          </a:prstGeom>
          <a:noFill/>
          <a:ln/>
        </p:spPr>
        <p:txBody>
          <a:bodyPr wrap="square" lIns="0" tIns="0" rIns="0" bIns="0" rtlCol="0" anchor="ctr"/>
          <a:lstStyle/>
          <a:p>
            <a:r>
              <a:rPr lang="en-US" sz="1300" dirty="0">
                <a:solidFill>
                  <a:srgbClr val="262626"/>
                </a:solidFill>
                <a:latin typeface="Calibri" pitchFamily="34" charset="0"/>
                <a:ea typeface="Calibri" pitchFamily="34" charset="-122"/>
                <a:cs typeface="Calibri" pitchFamily="34" charset="-120"/>
              </a:rPr>
              <a:t>Quantify the rock-mass strength itself, from intact UCS and a classification-derived quality measure.</a:t>
            </a:r>
            <a:endParaRPr lang="en-US" sz="1300" dirty="0"/>
          </a:p>
        </p:txBody>
      </p:sp>
      <p:sp>
        <p:nvSpPr>
          <p:cNvPr id="20" name="Shape 18"/>
          <p:cNvSpPr/>
          <p:nvPr/>
        </p:nvSpPr>
        <p:spPr>
          <a:xfrm>
            <a:off x="-1" y="6564575"/>
            <a:ext cx="12158353" cy="292532"/>
          </a:xfrm>
          <a:prstGeom prst="rect">
            <a:avLst/>
          </a:prstGeom>
          <a:solidFill>
            <a:srgbClr val="BD582C"/>
          </a:solidFill>
          <a:ln/>
        </p:spPr>
        <p:txBody>
          <a:bodyPr/>
          <a:lstStyle/>
          <a:p>
            <a:endParaRPr lang="en-AU" sz="1799"/>
          </a:p>
        </p:txBody>
      </p:sp>
      <p:pic>
        <p:nvPicPr>
          <p:cNvPr id="21" name="Image 0" descr="/home/claude/kirsch_pres/basrock_logo.png">
            <a:extLst>
              <a:ext uri="{FF2B5EF4-FFF2-40B4-BE49-F238E27FC236}">
                <a16:creationId xmlns:a16="http://schemas.microsoft.com/office/drawing/2014/main" id="{CB69CA6A-21D9-066C-A897-585F6D344F3A}"/>
              </a:ext>
            </a:extLst>
          </p:cNvPr>
          <p:cNvPicPr>
            <a:picLocks noChangeAspect="1"/>
          </p:cNvPicPr>
          <p:nvPr/>
        </p:nvPicPr>
        <p:blipFill>
          <a:blip r:embed="rId3"/>
          <a:srcRect/>
          <a:stretch/>
        </p:blipFill>
        <p:spPr>
          <a:xfrm>
            <a:off x="11246309" y="6591449"/>
            <a:ext cx="882191" cy="252958"/>
          </a:xfrm>
          <a:prstGeom prst="rect">
            <a:avLst/>
          </a:prstGeom>
        </p:spPr>
      </p:pic>
      <p:grpSp>
        <p:nvGrpSpPr>
          <p:cNvPr id="24" name="Group 23">
            <a:extLst>
              <a:ext uri="{FF2B5EF4-FFF2-40B4-BE49-F238E27FC236}">
                <a16:creationId xmlns:a16="http://schemas.microsoft.com/office/drawing/2014/main" id="{979493F3-8175-7CD6-3121-DC87CCD5F45B}"/>
              </a:ext>
            </a:extLst>
          </p:cNvPr>
          <p:cNvGrpSpPr/>
          <p:nvPr/>
        </p:nvGrpSpPr>
        <p:grpSpPr>
          <a:xfrm>
            <a:off x="7998916" y="3337584"/>
            <a:ext cx="3656648" cy="639913"/>
            <a:chOff x="7998916" y="3337584"/>
            <a:chExt cx="3656648" cy="639913"/>
          </a:xfrm>
        </p:grpSpPr>
        <p:sp>
          <p:nvSpPr>
            <p:cNvPr id="17" name="Text 15"/>
            <p:cNvSpPr/>
            <p:nvPr/>
          </p:nvSpPr>
          <p:spPr>
            <a:xfrm>
              <a:off x="7998916" y="3337584"/>
              <a:ext cx="3656648" cy="639913"/>
            </a:xfrm>
            <a:prstGeom prst="rect">
              <a:avLst/>
            </a:prstGeom>
            <a:noFill/>
            <a:ln/>
          </p:spPr>
          <p:txBody>
            <a:bodyPr wrap="square" lIns="0" tIns="0" rIns="0" bIns="0" rtlCol="0" anchor="ctr"/>
            <a:lstStyle/>
            <a:p>
              <a:r>
                <a:rPr lang="en-US" sz="1799" i="1" dirty="0">
                  <a:solidFill>
                    <a:srgbClr val="BD582C"/>
                  </a:solidFill>
                  <a:latin typeface="Calibri" pitchFamily="34" charset="0"/>
                  <a:ea typeface="Calibri" pitchFamily="34" charset="-122"/>
                  <a:cs typeface="Calibri" pitchFamily="34" charset="-120"/>
                </a:rPr>
                <a:t>σ₁ = σ₃ + √(m.σ₃.σ</a:t>
              </a:r>
              <a:r>
                <a:rPr lang="en-US" sz="1799" i="1" baseline="-25000" dirty="0">
                  <a:solidFill>
                    <a:srgbClr val="BD582C"/>
                  </a:solidFill>
                  <a:latin typeface="Calibri" pitchFamily="34" charset="0"/>
                  <a:ea typeface="Calibri" pitchFamily="34" charset="-122"/>
                  <a:cs typeface="Calibri" pitchFamily="34" charset="-120"/>
                </a:rPr>
                <a:t>c</a:t>
              </a:r>
              <a:r>
                <a:rPr lang="en-US" sz="1799" i="1" dirty="0">
                  <a:solidFill>
                    <a:srgbClr val="BD582C"/>
                  </a:solidFill>
                  <a:latin typeface="Calibri" pitchFamily="34" charset="0"/>
                  <a:ea typeface="Calibri" pitchFamily="34" charset="-122"/>
                  <a:cs typeface="Calibri" pitchFamily="34" charset="-120"/>
                </a:rPr>
                <a:t> + s.σ</a:t>
              </a:r>
              <a:r>
                <a:rPr lang="en-US" sz="1799" i="1" baseline="-25000" dirty="0">
                  <a:solidFill>
                    <a:srgbClr val="BD582C"/>
                  </a:solidFill>
                  <a:latin typeface="Calibri" pitchFamily="34" charset="0"/>
                  <a:ea typeface="Calibri" pitchFamily="34" charset="-122"/>
                  <a:cs typeface="Calibri" pitchFamily="34" charset="-120"/>
                </a:rPr>
                <a:t>c</a:t>
              </a:r>
              <a:r>
                <a:rPr lang="en-US" sz="1799" i="1" dirty="0">
                  <a:solidFill>
                    <a:srgbClr val="BD582C"/>
                  </a:solidFill>
                  <a:latin typeface="Calibri" pitchFamily="34" charset="0"/>
                  <a:ea typeface="Calibri" pitchFamily="34" charset="-122"/>
                  <a:cs typeface="Calibri" pitchFamily="34" charset="-120"/>
                </a:rPr>
                <a:t>²)</a:t>
              </a:r>
              <a:endParaRPr lang="en-US" sz="1799" dirty="0"/>
            </a:p>
          </p:txBody>
        </p:sp>
        <p:cxnSp>
          <p:nvCxnSpPr>
            <p:cNvPr id="23" name="Straight Connector 22">
              <a:extLst>
                <a:ext uri="{FF2B5EF4-FFF2-40B4-BE49-F238E27FC236}">
                  <a16:creationId xmlns:a16="http://schemas.microsoft.com/office/drawing/2014/main" id="{0A1467A2-67E7-6043-8AD7-6A4941763892}"/>
                </a:ext>
              </a:extLst>
            </p:cNvPr>
            <p:cNvCxnSpPr/>
            <p:nvPr/>
          </p:nvCxnSpPr>
          <p:spPr>
            <a:xfrm>
              <a:off x="8945479" y="3537284"/>
              <a:ext cx="1329490" cy="0"/>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9" name="Rectangle: Rounded Corners 18">
            <a:extLst>
              <a:ext uri="{FF2B5EF4-FFF2-40B4-BE49-F238E27FC236}">
                <a16:creationId xmlns:a16="http://schemas.microsoft.com/office/drawing/2014/main" id="{47CF4740-A054-20EB-3B2D-398A5D2F7359}"/>
              </a:ext>
            </a:extLst>
          </p:cNvPr>
          <p:cNvSpPr/>
          <p:nvPr/>
        </p:nvSpPr>
        <p:spPr>
          <a:xfrm>
            <a:off x="7890248" y="3472130"/>
            <a:ext cx="322102" cy="457081"/>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2" name="Rectangle: Rounded Corners 21">
            <a:extLst>
              <a:ext uri="{FF2B5EF4-FFF2-40B4-BE49-F238E27FC236}">
                <a16:creationId xmlns:a16="http://schemas.microsoft.com/office/drawing/2014/main" id="{0DDB95EE-A4D9-1AA9-7E49-B051C556D926}"/>
              </a:ext>
            </a:extLst>
          </p:cNvPr>
          <p:cNvSpPr/>
          <p:nvPr/>
        </p:nvSpPr>
        <p:spPr>
          <a:xfrm>
            <a:off x="8373375" y="3456424"/>
            <a:ext cx="2038707" cy="457081"/>
          </a:xfrm>
          <a:prstGeom prst="round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1+#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 y="893"/>
            <a:ext cx="3199567" cy="4113728"/>
          </a:xfrm>
          <a:prstGeom prst="rect">
            <a:avLst/>
          </a:prstGeom>
          <a:solidFill>
            <a:schemeClr val="accent2">
              <a:lumMod val="75000"/>
            </a:schemeClr>
          </a:solidFill>
          <a:ln/>
        </p:spPr>
        <p:txBody>
          <a:bodyPr/>
          <a:lstStyle/>
          <a:p>
            <a:endParaRPr lang="en-AU" sz="1799"/>
          </a:p>
        </p:txBody>
      </p:sp>
      <p:sp>
        <p:nvSpPr>
          <p:cNvPr id="3" name="Text 1"/>
          <p:cNvSpPr/>
          <p:nvPr/>
        </p:nvSpPr>
        <p:spPr>
          <a:xfrm>
            <a:off x="228540" y="229434"/>
            <a:ext cx="2833902" cy="1188410"/>
          </a:xfrm>
          <a:prstGeom prst="rect">
            <a:avLst/>
          </a:prstGeom>
          <a:noFill/>
          <a:ln/>
        </p:spPr>
        <p:txBody>
          <a:bodyPr wrap="square" lIns="0" tIns="0" rIns="0" bIns="0" rtlCol="0" anchor="t"/>
          <a:lstStyle/>
          <a:p>
            <a:r>
              <a:rPr lang="en-US" sz="2799" b="1" dirty="0">
                <a:solidFill>
                  <a:srgbClr val="FFFFFF"/>
                </a:solidFill>
                <a:latin typeface="Calibri" pitchFamily="34" charset="0"/>
                <a:ea typeface="Calibri" pitchFamily="34" charset="-122"/>
                <a:cs typeface="Calibri" pitchFamily="34" charset="-120"/>
              </a:rPr>
              <a:t>1987</a:t>
            </a:r>
            <a:endParaRPr lang="en-US" sz="2799" dirty="0"/>
          </a:p>
          <a:p>
            <a:r>
              <a:rPr lang="en-US" sz="2799" b="1" dirty="0">
                <a:solidFill>
                  <a:srgbClr val="FFFFFF"/>
                </a:solidFill>
                <a:latin typeface="Calibri" pitchFamily="34" charset="0"/>
                <a:ea typeface="Calibri" pitchFamily="34" charset="-122"/>
                <a:cs typeface="Calibri" pitchFamily="34" charset="-120"/>
              </a:rPr>
              <a:t>Ryder</a:t>
            </a:r>
            <a:endParaRPr lang="en-US" sz="2799" dirty="0"/>
          </a:p>
        </p:txBody>
      </p:sp>
      <p:sp>
        <p:nvSpPr>
          <p:cNvPr id="4" name="Text 2"/>
          <p:cNvSpPr/>
          <p:nvPr/>
        </p:nvSpPr>
        <p:spPr>
          <a:xfrm>
            <a:off x="228540" y="1554968"/>
            <a:ext cx="2833902" cy="2422529"/>
          </a:xfrm>
          <a:prstGeom prst="rect">
            <a:avLst/>
          </a:prstGeom>
          <a:noFill/>
          <a:ln/>
        </p:spPr>
        <p:txBody>
          <a:bodyPr wrap="square" lIns="0" tIns="0" rIns="0" bIns="0" rtlCol="0" anchor="t"/>
          <a:lstStyle/>
          <a:p>
            <a:pPr marL="342797" indent="-342797">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Add F factor</a:t>
            </a:r>
            <a:endParaRPr lang="en-US" sz="1500" dirty="0"/>
          </a:p>
          <a:p>
            <a:pPr marL="342797" indent="-342797">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Downgrade UCS</a:t>
            </a:r>
            <a:endParaRPr lang="en-US" sz="1500" dirty="0"/>
          </a:p>
          <a:p>
            <a:pPr marL="342797" indent="-342797">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RCF is born</a:t>
            </a:r>
            <a:endParaRPr lang="en-US" sz="1500" dirty="0"/>
          </a:p>
        </p:txBody>
      </p:sp>
      <p:sp>
        <p:nvSpPr>
          <p:cNvPr id="5" name="Text 3"/>
          <p:cNvSpPr/>
          <p:nvPr/>
        </p:nvSpPr>
        <p:spPr>
          <a:xfrm>
            <a:off x="3519523" y="229434"/>
            <a:ext cx="8410289" cy="639913"/>
          </a:xfrm>
          <a:prstGeom prst="rect">
            <a:avLst/>
          </a:prstGeom>
          <a:noFill/>
          <a:ln/>
        </p:spPr>
        <p:txBody>
          <a:bodyPr wrap="square" lIns="0" tIns="0" rIns="0" bIns="0" rtlCol="0" anchor="t"/>
          <a:lstStyle/>
          <a:p>
            <a:r>
              <a:rPr lang="en-US" sz="2599" dirty="0">
                <a:solidFill>
                  <a:srgbClr val="1A1A1A"/>
                </a:solidFill>
                <a:latin typeface="Calibri" pitchFamily="34" charset="0"/>
                <a:ea typeface="Calibri" pitchFamily="34" charset="-122"/>
                <a:cs typeface="Calibri" pitchFamily="34" charset="-120"/>
              </a:rPr>
              <a:t>Ryder adds the F — the Rockwall Condition Factor.</a:t>
            </a:r>
            <a:endParaRPr lang="en-US" sz="2599" dirty="0"/>
          </a:p>
        </p:txBody>
      </p:sp>
      <p:sp>
        <p:nvSpPr>
          <p:cNvPr id="6" name="Text 4"/>
          <p:cNvSpPr/>
          <p:nvPr/>
        </p:nvSpPr>
        <p:spPr>
          <a:xfrm>
            <a:off x="3519523" y="1097887"/>
            <a:ext cx="8410289" cy="1188410"/>
          </a:xfrm>
          <a:prstGeom prst="rect">
            <a:avLst/>
          </a:prstGeom>
          <a:noFill/>
          <a:ln/>
        </p:spPr>
        <p:txBody>
          <a:bodyPr wrap="square" lIns="0" tIns="0" rIns="0" bIns="0" rtlCol="0" anchor="ctr"/>
          <a:lstStyle/>
          <a:p>
            <a:r>
              <a:rPr lang="en-US" sz="1600" dirty="0">
                <a:solidFill>
                  <a:srgbClr val="262626"/>
                </a:solidFill>
                <a:latin typeface="Calibri" pitchFamily="34" charset="0"/>
                <a:ea typeface="Calibri" pitchFamily="34" charset="-122"/>
                <a:cs typeface="Calibri" pitchFamily="34" charset="-120"/>
              </a:rPr>
              <a:t>John Ryder, also at COMRO, took Wiseman's equation and divided the denominator by a downgrading factor F. F captures the strength reduction from joints, weathering, alteration — everything Wiseman's intact UCS missed.</a:t>
            </a:r>
            <a:endParaRPr lang="en-US" sz="1600" dirty="0"/>
          </a:p>
        </p:txBody>
      </p:sp>
      <p:sp>
        <p:nvSpPr>
          <p:cNvPr id="7" name="Shape 5"/>
          <p:cNvSpPr/>
          <p:nvPr/>
        </p:nvSpPr>
        <p:spPr>
          <a:xfrm>
            <a:off x="3519523" y="2469130"/>
            <a:ext cx="4022312" cy="2011156"/>
          </a:xfrm>
          <a:prstGeom prst="rect">
            <a:avLst/>
          </a:prstGeom>
          <a:solidFill>
            <a:srgbClr val="BD582C"/>
          </a:solidFill>
          <a:ln/>
        </p:spPr>
        <p:txBody>
          <a:bodyPr/>
          <a:lstStyle/>
          <a:p>
            <a:endParaRPr lang="en-AU" sz="1799"/>
          </a:p>
        </p:txBody>
      </p:sp>
      <p:sp>
        <p:nvSpPr>
          <p:cNvPr id="8" name="Text 6"/>
          <p:cNvSpPr/>
          <p:nvPr/>
        </p:nvSpPr>
        <p:spPr>
          <a:xfrm>
            <a:off x="3610939" y="2606254"/>
            <a:ext cx="3839480" cy="274249"/>
          </a:xfrm>
          <a:prstGeom prst="rect">
            <a:avLst/>
          </a:prstGeom>
          <a:noFill/>
          <a:ln/>
        </p:spPr>
        <p:txBody>
          <a:bodyPr wrap="square" lIns="0" tIns="0" rIns="0" bIns="0" rtlCol="0" anchor="ctr"/>
          <a:lstStyle/>
          <a:p>
            <a:r>
              <a:rPr lang="en-US" sz="1200" b="1" kern="0" spc="600" dirty="0">
                <a:solidFill>
                  <a:srgbClr val="FFFFFF"/>
                </a:solidFill>
                <a:latin typeface="Calibri" pitchFamily="34" charset="0"/>
                <a:ea typeface="Calibri" pitchFamily="34" charset="-122"/>
                <a:cs typeface="Calibri" pitchFamily="34" charset="-120"/>
              </a:rPr>
              <a:t>RCF</a:t>
            </a:r>
            <a:endParaRPr lang="en-US" sz="1200" dirty="0"/>
          </a:p>
        </p:txBody>
      </p:sp>
      <p:sp>
        <p:nvSpPr>
          <p:cNvPr id="9" name="Text 7"/>
          <p:cNvSpPr/>
          <p:nvPr/>
        </p:nvSpPr>
        <p:spPr>
          <a:xfrm>
            <a:off x="3610939" y="2926211"/>
            <a:ext cx="3839480" cy="594205"/>
          </a:xfrm>
          <a:prstGeom prst="rect">
            <a:avLst/>
          </a:prstGeom>
          <a:noFill/>
          <a:ln/>
        </p:spPr>
        <p:txBody>
          <a:bodyPr wrap="square" lIns="0" tIns="0" rIns="0" bIns="0" rtlCol="0" anchor="ctr"/>
          <a:lstStyle/>
          <a:p>
            <a:pPr algn="ctr"/>
            <a:r>
              <a:rPr lang="en-US" sz="2799" b="1" dirty="0">
                <a:solidFill>
                  <a:srgbClr val="FFFFFF"/>
                </a:solidFill>
                <a:latin typeface="Calibri" pitchFamily="34" charset="0"/>
                <a:ea typeface="Calibri" pitchFamily="34" charset="-122"/>
                <a:cs typeface="Calibri" pitchFamily="34" charset="-120"/>
              </a:rPr>
              <a:t>3σ₁ − σ₃</a:t>
            </a:r>
            <a:endParaRPr lang="en-US" sz="2799" dirty="0"/>
          </a:p>
        </p:txBody>
      </p:sp>
      <p:sp>
        <p:nvSpPr>
          <p:cNvPr id="10" name="Shape 8"/>
          <p:cNvSpPr/>
          <p:nvPr/>
        </p:nvSpPr>
        <p:spPr>
          <a:xfrm>
            <a:off x="4296560" y="3566124"/>
            <a:ext cx="2468237" cy="0"/>
          </a:xfrm>
          <a:prstGeom prst="line">
            <a:avLst/>
          </a:prstGeom>
          <a:noFill/>
          <a:ln w="19050">
            <a:solidFill>
              <a:srgbClr val="FFFFFF"/>
            </a:solidFill>
            <a:prstDash val="solid"/>
          </a:ln>
        </p:spPr>
        <p:txBody>
          <a:bodyPr/>
          <a:lstStyle/>
          <a:p>
            <a:endParaRPr lang="en-AU" sz="1799"/>
          </a:p>
        </p:txBody>
      </p:sp>
      <p:sp>
        <p:nvSpPr>
          <p:cNvPr id="11" name="Text 9"/>
          <p:cNvSpPr/>
          <p:nvPr/>
        </p:nvSpPr>
        <p:spPr>
          <a:xfrm>
            <a:off x="3610939" y="3657541"/>
            <a:ext cx="3839480" cy="594205"/>
          </a:xfrm>
          <a:prstGeom prst="rect">
            <a:avLst/>
          </a:prstGeom>
          <a:noFill/>
          <a:ln/>
        </p:spPr>
        <p:txBody>
          <a:bodyPr wrap="square" lIns="0" tIns="0" rIns="0" bIns="0" rtlCol="0" anchor="ctr"/>
          <a:lstStyle/>
          <a:p>
            <a:pPr algn="ctr"/>
            <a:r>
              <a:rPr lang="en-US" sz="2799" i="1" dirty="0">
                <a:solidFill>
                  <a:srgbClr val="FFFFFF"/>
                </a:solidFill>
                <a:latin typeface="Calibri" pitchFamily="34" charset="0"/>
                <a:ea typeface="Calibri" pitchFamily="34" charset="-122"/>
                <a:cs typeface="Calibri" pitchFamily="34" charset="-120"/>
              </a:rPr>
              <a:t>F · σ</a:t>
            </a:r>
            <a:r>
              <a:rPr lang="en-US" sz="2799" i="1" baseline="-25000" dirty="0">
                <a:solidFill>
                  <a:srgbClr val="FFFFFF"/>
                </a:solidFill>
                <a:latin typeface="Calibri" pitchFamily="34" charset="0"/>
                <a:ea typeface="Calibri" pitchFamily="34" charset="-122"/>
                <a:cs typeface="Calibri" pitchFamily="34" charset="-120"/>
              </a:rPr>
              <a:t>c</a:t>
            </a:r>
            <a:endParaRPr lang="en-US" sz="2799" baseline="-25000" dirty="0"/>
          </a:p>
        </p:txBody>
      </p:sp>
      <p:sp>
        <p:nvSpPr>
          <p:cNvPr id="12" name="Text 10"/>
          <p:cNvSpPr/>
          <p:nvPr/>
        </p:nvSpPr>
        <p:spPr>
          <a:xfrm>
            <a:off x="3610939" y="4160329"/>
            <a:ext cx="3839480" cy="274249"/>
          </a:xfrm>
          <a:prstGeom prst="rect">
            <a:avLst/>
          </a:prstGeom>
          <a:noFill/>
          <a:ln/>
        </p:spPr>
        <p:txBody>
          <a:bodyPr wrap="square" lIns="0" tIns="0" rIns="0" bIns="0" rtlCol="0" anchor="ctr"/>
          <a:lstStyle/>
          <a:p>
            <a:pPr algn="ctr"/>
            <a:r>
              <a:rPr lang="en-US" sz="1100" i="1" dirty="0">
                <a:solidFill>
                  <a:srgbClr val="FFFFFF"/>
                </a:solidFill>
                <a:latin typeface="Calibri" pitchFamily="34" charset="0"/>
                <a:ea typeface="Calibri" pitchFamily="34" charset="-122"/>
                <a:cs typeface="Calibri" pitchFamily="34" charset="-120"/>
              </a:rPr>
              <a:t>Rockwall Condition Factor</a:t>
            </a:r>
            <a:endParaRPr lang="en-US" sz="1100" dirty="0"/>
          </a:p>
        </p:txBody>
      </p:sp>
      <p:sp>
        <p:nvSpPr>
          <p:cNvPr id="13" name="Text 11"/>
          <p:cNvSpPr/>
          <p:nvPr/>
        </p:nvSpPr>
        <p:spPr>
          <a:xfrm>
            <a:off x="7770375" y="2469130"/>
            <a:ext cx="4159437" cy="274249"/>
          </a:xfrm>
          <a:prstGeom prst="rect">
            <a:avLst/>
          </a:prstGeom>
          <a:noFill/>
          <a:ln/>
        </p:spPr>
        <p:txBody>
          <a:bodyPr wrap="square" lIns="0" tIns="0" rIns="0" bIns="0" rtlCol="0" anchor="ctr"/>
          <a:lstStyle/>
          <a:p>
            <a:r>
              <a:rPr lang="en-US" sz="1200" b="1" kern="0" spc="400" dirty="0">
                <a:solidFill>
                  <a:srgbClr val="BD582C"/>
                </a:solidFill>
                <a:latin typeface="Calibri" pitchFamily="34" charset="0"/>
                <a:ea typeface="Calibri" pitchFamily="34" charset="-122"/>
                <a:cs typeface="Calibri" pitchFamily="34" charset="-120"/>
              </a:rPr>
              <a:t>F from rockmass class</a:t>
            </a:r>
            <a:endParaRPr lang="en-US" sz="1200" dirty="0"/>
          </a:p>
        </p:txBody>
      </p:sp>
      <p:graphicFrame>
        <p:nvGraphicFramePr>
          <p:cNvPr id="14" name="Table 0"/>
          <p:cNvGraphicFramePr>
            <a:graphicFrameLocks noGrp="1"/>
          </p:cNvGraphicFramePr>
          <p:nvPr/>
        </p:nvGraphicFramePr>
        <p:xfrm>
          <a:off x="7770375" y="2789087"/>
          <a:ext cx="4159437" cy="1755192"/>
        </p:xfrm>
        <a:graphic>
          <a:graphicData uri="http://schemas.openxmlformats.org/drawingml/2006/table">
            <a:tbl>
              <a:tblPr/>
              <a:tblGrid>
                <a:gridCol w="2742486">
                  <a:extLst>
                    <a:ext uri="{9D8B030D-6E8A-4147-A177-3AD203B41FA5}">
                      <a16:colId xmlns:a16="http://schemas.microsoft.com/office/drawing/2014/main" val="20000"/>
                    </a:ext>
                  </a:extLst>
                </a:gridCol>
                <a:gridCol w="1416951">
                  <a:extLst>
                    <a:ext uri="{9D8B030D-6E8A-4147-A177-3AD203B41FA5}">
                      <a16:colId xmlns:a16="http://schemas.microsoft.com/office/drawing/2014/main" val="20001"/>
                    </a:ext>
                  </a:extLst>
                </a:gridCol>
              </a:tblGrid>
              <a:tr h="292532">
                <a:tc>
                  <a:txBody>
                    <a:bodyPr/>
                    <a:lstStyle/>
                    <a:p>
                      <a:pPr marL="0" indent="0">
                        <a:buNone/>
                      </a:pPr>
                      <a:r>
                        <a:rPr lang="en-US" sz="1100" b="1" dirty="0">
                          <a:solidFill>
                            <a:srgbClr val="FFFFFF"/>
                          </a:solidFill>
                          <a:latin typeface="Calibri" pitchFamily="34" charset="0"/>
                          <a:ea typeface="Calibri" pitchFamily="34" charset="-122"/>
                          <a:cs typeface="Calibri" pitchFamily="34" charset="-120"/>
                        </a:rPr>
                        <a:t>Condition</a:t>
                      </a:r>
                      <a:endParaRPr lang="en-US" sz="1100" dirty="0">
                        <a:latin typeface="Calibri" charset="0"/>
                        <a:ea typeface="Calibri" charset="0"/>
                        <a:cs typeface="Calibri" charset="0"/>
                      </a:endParaRPr>
                    </a:p>
                  </a:txBody>
                  <a:tcPr marL="91416" marR="91416" marT="45708" marB="45708">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solidFill>
                      <a:srgbClr val="BD582C"/>
                    </a:solidFill>
                  </a:tcPr>
                </a:tc>
                <a:tc>
                  <a:txBody>
                    <a:bodyPr/>
                    <a:lstStyle/>
                    <a:p>
                      <a:pPr marL="0" indent="0" algn="ctr">
                        <a:buNone/>
                      </a:pPr>
                      <a:r>
                        <a:rPr lang="en-US" sz="1100" b="1" dirty="0">
                          <a:solidFill>
                            <a:srgbClr val="FFFFFF"/>
                          </a:solidFill>
                          <a:latin typeface="Calibri" pitchFamily="34" charset="0"/>
                          <a:ea typeface="Calibri" pitchFamily="34" charset="-122"/>
                          <a:cs typeface="Calibri" pitchFamily="34" charset="-120"/>
                        </a:rPr>
                        <a:t>F</a:t>
                      </a:r>
                      <a:endParaRPr lang="en-US" sz="1100" dirty="0">
                        <a:latin typeface="Calibri" charset="0"/>
                        <a:ea typeface="Calibri" charset="0"/>
                        <a:cs typeface="Calibri" charset="0"/>
                      </a:endParaRPr>
                    </a:p>
                  </a:txBody>
                  <a:tcPr marL="91416" marR="91416" marT="45708" marB="45708">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solidFill>
                      <a:srgbClr val="BD582C"/>
                    </a:solidFill>
                  </a:tcPr>
                </a:tc>
                <a:extLst>
                  <a:ext uri="{0D108BD9-81ED-4DB2-BD59-A6C34878D82A}">
                    <a16:rowId xmlns:a16="http://schemas.microsoft.com/office/drawing/2014/main" val="10000"/>
                  </a:ext>
                </a:extLst>
              </a:tr>
              <a:tr h="292532">
                <a:tc>
                  <a:txBody>
                    <a:bodyPr/>
                    <a:lstStyle/>
                    <a:p>
                      <a:pPr marL="0" indent="0">
                        <a:buNone/>
                      </a:pPr>
                      <a:r>
                        <a:rPr lang="en-US" sz="1100" dirty="0">
                          <a:solidFill>
                            <a:srgbClr val="262626"/>
                          </a:solidFill>
                          <a:latin typeface="Calibri" pitchFamily="34" charset="0"/>
                          <a:ea typeface="Calibri" pitchFamily="34" charset="-122"/>
                          <a:cs typeface="Calibri" pitchFamily="34" charset="-120"/>
                        </a:rPr>
                        <a:t>Massive, unjointed</a:t>
                      </a:r>
                      <a:endParaRPr lang="en-US" sz="1100" dirty="0">
                        <a:latin typeface="Calibri" charset="0"/>
                        <a:ea typeface="Calibri" charset="0"/>
                        <a:cs typeface="Calibri" charset="0"/>
                      </a:endParaRPr>
                    </a:p>
                  </a:txBody>
                  <a:tcPr marL="91416" marR="91416" marT="45708" marB="45708">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tc>
                  <a:txBody>
                    <a:bodyPr/>
                    <a:lstStyle/>
                    <a:p>
                      <a:pPr marL="0" indent="0" algn="ctr">
                        <a:buNone/>
                      </a:pPr>
                      <a:r>
                        <a:rPr lang="en-US" sz="1100" b="1" dirty="0">
                          <a:solidFill>
                            <a:srgbClr val="1A1A1A"/>
                          </a:solidFill>
                          <a:latin typeface="Calibri" pitchFamily="34" charset="0"/>
                          <a:ea typeface="Calibri" pitchFamily="34" charset="-122"/>
                          <a:cs typeface="Calibri" pitchFamily="34" charset="-120"/>
                        </a:rPr>
                        <a:t>1.0</a:t>
                      </a:r>
                      <a:endParaRPr lang="en-US" sz="1100" dirty="0">
                        <a:latin typeface="Calibri" charset="0"/>
                        <a:ea typeface="Calibri" charset="0"/>
                        <a:cs typeface="Calibri" charset="0"/>
                      </a:endParaRPr>
                    </a:p>
                  </a:txBody>
                  <a:tcPr marL="91416" marR="91416" marT="45708" marB="45708">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extLst>
                  <a:ext uri="{0D108BD9-81ED-4DB2-BD59-A6C34878D82A}">
                    <a16:rowId xmlns:a16="http://schemas.microsoft.com/office/drawing/2014/main" val="10001"/>
                  </a:ext>
                </a:extLst>
              </a:tr>
              <a:tr h="292532">
                <a:tc>
                  <a:txBody>
                    <a:bodyPr/>
                    <a:lstStyle/>
                    <a:p>
                      <a:pPr marL="0" indent="0">
                        <a:buNone/>
                      </a:pPr>
                      <a:r>
                        <a:rPr lang="en-US" sz="1100" dirty="0">
                          <a:solidFill>
                            <a:srgbClr val="262626"/>
                          </a:solidFill>
                          <a:latin typeface="Calibri" pitchFamily="34" charset="0"/>
                          <a:ea typeface="Calibri" pitchFamily="34" charset="-122"/>
                          <a:cs typeface="Calibri" pitchFamily="34" charset="-120"/>
                        </a:rPr>
                        <a:t>Slightly jointed</a:t>
                      </a:r>
                      <a:endParaRPr lang="en-US" sz="1100" dirty="0">
                        <a:latin typeface="Calibri" charset="0"/>
                        <a:ea typeface="Calibri" charset="0"/>
                        <a:cs typeface="Calibri" charset="0"/>
                      </a:endParaRPr>
                    </a:p>
                  </a:txBody>
                  <a:tcPr marL="91416" marR="91416" marT="45708" marB="45708">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tc>
                  <a:txBody>
                    <a:bodyPr/>
                    <a:lstStyle/>
                    <a:p>
                      <a:pPr marL="0" indent="0" algn="ctr">
                        <a:buNone/>
                      </a:pPr>
                      <a:r>
                        <a:rPr lang="en-US" sz="1100" b="1" dirty="0">
                          <a:solidFill>
                            <a:srgbClr val="1A1A1A"/>
                          </a:solidFill>
                          <a:latin typeface="Calibri" pitchFamily="34" charset="0"/>
                          <a:ea typeface="Calibri" pitchFamily="34" charset="-122"/>
                          <a:cs typeface="Calibri" pitchFamily="34" charset="-120"/>
                        </a:rPr>
                        <a:t>0.8 – 0.9</a:t>
                      </a:r>
                      <a:endParaRPr lang="en-US" sz="1100" dirty="0">
                        <a:latin typeface="Calibri" charset="0"/>
                        <a:ea typeface="Calibri" charset="0"/>
                        <a:cs typeface="Calibri" charset="0"/>
                      </a:endParaRPr>
                    </a:p>
                  </a:txBody>
                  <a:tcPr marL="91416" marR="91416" marT="45708" marB="45708">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extLst>
                  <a:ext uri="{0D108BD9-81ED-4DB2-BD59-A6C34878D82A}">
                    <a16:rowId xmlns:a16="http://schemas.microsoft.com/office/drawing/2014/main" val="10002"/>
                  </a:ext>
                </a:extLst>
              </a:tr>
              <a:tr h="292532">
                <a:tc>
                  <a:txBody>
                    <a:bodyPr/>
                    <a:lstStyle/>
                    <a:p>
                      <a:pPr marL="0" indent="0">
                        <a:buNone/>
                      </a:pPr>
                      <a:r>
                        <a:rPr lang="en-US" sz="1100" dirty="0">
                          <a:solidFill>
                            <a:srgbClr val="262626"/>
                          </a:solidFill>
                          <a:latin typeface="Calibri" pitchFamily="34" charset="0"/>
                          <a:ea typeface="Calibri" pitchFamily="34" charset="-122"/>
                          <a:cs typeface="Calibri" pitchFamily="34" charset="-120"/>
                        </a:rPr>
                        <a:t>Moderately jointed</a:t>
                      </a:r>
                      <a:endParaRPr lang="en-US" sz="1100" dirty="0">
                        <a:latin typeface="Calibri" charset="0"/>
                        <a:ea typeface="Calibri" charset="0"/>
                        <a:cs typeface="Calibri" charset="0"/>
                      </a:endParaRPr>
                    </a:p>
                  </a:txBody>
                  <a:tcPr marL="91416" marR="91416" marT="45708" marB="45708">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tc>
                  <a:txBody>
                    <a:bodyPr/>
                    <a:lstStyle/>
                    <a:p>
                      <a:pPr marL="0" indent="0" algn="ctr">
                        <a:buNone/>
                      </a:pPr>
                      <a:r>
                        <a:rPr lang="en-US" sz="1100" b="1" dirty="0">
                          <a:solidFill>
                            <a:srgbClr val="1A1A1A"/>
                          </a:solidFill>
                          <a:latin typeface="Calibri" pitchFamily="34" charset="0"/>
                          <a:ea typeface="Calibri" pitchFamily="34" charset="-122"/>
                          <a:cs typeface="Calibri" pitchFamily="34" charset="-120"/>
                        </a:rPr>
                        <a:t>0.65 – 0.8</a:t>
                      </a:r>
                      <a:endParaRPr lang="en-US" sz="1100" dirty="0">
                        <a:latin typeface="Calibri" charset="0"/>
                        <a:ea typeface="Calibri" charset="0"/>
                        <a:cs typeface="Calibri" charset="0"/>
                      </a:endParaRPr>
                    </a:p>
                  </a:txBody>
                  <a:tcPr marL="91416" marR="91416" marT="45708" marB="45708">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extLst>
                  <a:ext uri="{0D108BD9-81ED-4DB2-BD59-A6C34878D82A}">
                    <a16:rowId xmlns:a16="http://schemas.microsoft.com/office/drawing/2014/main" val="10003"/>
                  </a:ext>
                </a:extLst>
              </a:tr>
              <a:tr h="292532">
                <a:tc>
                  <a:txBody>
                    <a:bodyPr/>
                    <a:lstStyle/>
                    <a:p>
                      <a:pPr marL="0" indent="0">
                        <a:buNone/>
                      </a:pPr>
                      <a:r>
                        <a:rPr lang="en-US" sz="1100" dirty="0">
                          <a:solidFill>
                            <a:srgbClr val="262626"/>
                          </a:solidFill>
                          <a:latin typeface="Calibri" pitchFamily="34" charset="0"/>
                          <a:ea typeface="Calibri" pitchFamily="34" charset="-122"/>
                          <a:cs typeface="Calibri" pitchFamily="34" charset="-120"/>
                        </a:rPr>
                        <a:t>Jointed</a:t>
                      </a:r>
                      <a:endParaRPr lang="en-US" sz="1100" dirty="0">
                        <a:latin typeface="Calibri" charset="0"/>
                        <a:ea typeface="Calibri" charset="0"/>
                        <a:cs typeface="Calibri" charset="0"/>
                      </a:endParaRPr>
                    </a:p>
                  </a:txBody>
                  <a:tcPr marL="91416" marR="91416" marT="45708" marB="45708">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tc>
                  <a:txBody>
                    <a:bodyPr/>
                    <a:lstStyle/>
                    <a:p>
                      <a:pPr marL="0" indent="0" algn="ctr">
                        <a:buNone/>
                      </a:pPr>
                      <a:r>
                        <a:rPr lang="en-US" sz="1100" b="1" dirty="0">
                          <a:solidFill>
                            <a:srgbClr val="1A1A1A"/>
                          </a:solidFill>
                          <a:latin typeface="Calibri" pitchFamily="34" charset="0"/>
                          <a:ea typeface="Calibri" pitchFamily="34" charset="-122"/>
                          <a:cs typeface="Calibri" pitchFamily="34" charset="-120"/>
                        </a:rPr>
                        <a:t>0.55 – 0.65</a:t>
                      </a:r>
                      <a:endParaRPr lang="en-US" sz="1100" dirty="0">
                        <a:latin typeface="Calibri" charset="0"/>
                        <a:ea typeface="Calibri" charset="0"/>
                        <a:cs typeface="Calibri" charset="0"/>
                      </a:endParaRPr>
                    </a:p>
                  </a:txBody>
                  <a:tcPr marL="91416" marR="91416" marT="45708" marB="45708">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extLst>
                  <a:ext uri="{0D108BD9-81ED-4DB2-BD59-A6C34878D82A}">
                    <a16:rowId xmlns:a16="http://schemas.microsoft.com/office/drawing/2014/main" val="10004"/>
                  </a:ext>
                </a:extLst>
              </a:tr>
              <a:tr h="292532">
                <a:tc>
                  <a:txBody>
                    <a:bodyPr/>
                    <a:lstStyle/>
                    <a:p>
                      <a:pPr marL="0" indent="0">
                        <a:buNone/>
                      </a:pPr>
                      <a:r>
                        <a:rPr lang="en-US" sz="1100" dirty="0">
                          <a:solidFill>
                            <a:srgbClr val="262626"/>
                          </a:solidFill>
                          <a:latin typeface="Calibri" pitchFamily="34" charset="0"/>
                          <a:ea typeface="Calibri" pitchFamily="34" charset="-122"/>
                          <a:cs typeface="Calibri" pitchFamily="34" charset="-120"/>
                        </a:rPr>
                        <a:t>Intensely jointed</a:t>
                      </a:r>
                      <a:endParaRPr lang="en-US" sz="1100" dirty="0">
                        <a:latin typeface="Calibri" charset="0"/>
                        <a:ea typeface="Calibri" charset="0"/>
                        <a:cs typeface="Calibri" charset="0"/>
                      </a:endParaRPr>
                    </a:p>
                  </a:txBody>
                  <a:tcPr marL="91416" marR="91416" marT="45708" marB="45708">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tc>
                  <a:txBody>
                    <a:bodyPr/>
                    <a:lstStyle/>
                    <a:p>
                      <a:pPr marL="0" indent="0" algn="ctr">
                        <a:buNone/>
                      </a:pPr>
                      <a:r>
                        <a:rPr lang="en-US" sz="1100" b="1" dirty="0">
                          <a:solidFill>
                            <a:srgbClr val="1A1A1A"/>
                          </a:solidFill>
                          <a:latin typeface="Calibri" pitchFamily="34" charset="0"/>
                          <a:ea typeface="Calibri" pitchFamily="34" charset="-122"/>
                          <a:cs typeface="Calibri" pitchFamily="34" charset="-120"/>
                        </a:rPr>
                        <a:t>0.5</a:t>
                      </a:r>
                      <a:endParaRPr lang="en-US" sz="1100" dirty="0">
                        <a:latin typeface="Calibri" charset="0"/>
                        <a:ea typeface="Calibri" charset="0"/>
                        <a:cs typeface="Calibri" charset="0"/>
                      </a:endParaRPr>
                    </a:p>
                  </a:txBody>
                  <a:tcPr marL="91416" marR="91416" marT="45708" marB="45708">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5" name="Text 12"/>
          <p:cNvSpPr/>
          <p:nvPr/>
        </p:nvSpPr>
        <p:spPr>
          <a:xfrm>
            <a:off x="3519523" y="5988653"/>
            <a:ext cx="8410289" cy="365665"/>
          </a:xfrm>
          <a:prstGeom prst="rect">
            <a:avLst/>
          </a:prstGeom>
          <a:noFill/>
          <a:ln/>
        </p:spPr>
        <p:txBody>
          <a:bodyPr wrap="square" lIns="0" tIns="0" rIns="0" bIns="0" rtlCol="0" anchor="ctr"/>
          <a:lstStyle/>
          <a:p>
            <a:r>
              <a:rPr lang="en-US" sz="1200" i="1" dirty="0">
                <a:solidFill>
                  <a:srgbClr val="808080"/>
                </a:solidFill>
                <a:latin typeface="Calibri" pitchFamily="34" charset="0"/>
                <a:ea typeface="Calibri" pitchFamily="34" charset="-122"/>
                <a:cs typeface="Calibri" pitchFamily="34" charset="-120"/>
              </a:rPr>
              <a:t>Codified in COMRO 1988 and the Jager &amp; Ryder Handbook 1999.</a:t>
            </a:r>
            <a:endParaRPr lang="en-US" sz="1200" dirty="0"/>
          </a:p>
        </p:txBody>
      </p:sp>
      <p:sp>
        <p:nvSpPr>
          <p:cNvPr id="16" name="Shape 13"/>
          <p:cNvSpPr/>
          <p:nvPr/>
        </p:nvSpPr>
        <p:spPr>
          <a:xfrm>
            <a:off x="-1" y="6564575"/>
            <a:ext cx="12158353" cy="292532"/>
          </a:xfrm>
          <a:prstGeom prst="rect">
            <a:avLst/>
          </a:prstGeom>
          <a:solidFill>
            <a:srgbClr val="BD582C"/>
          </a:solidFill>
          <a:ln/>
        </p:spPr>
        <p:txBody>
          <a:bodyPr/>
          <a:lstStyle/>
          <a:p>
            <a:endParaRPr lang="en-AU" sz="1799"/>
          </a:p>
        </p:txBody>
      </p:sp>
      <p:pic>
        <p:nvPicPr>
          <p:cNvPr id="17" name="Image 0" descr="/home/claude/kirsch_pres/basrock_logo.png">
            <a:extLst>
              <a:ext uri="{FF2B5EF4-FFF2-40B4-BE49-F238E27FC236}">
                <a16:creationId xmlns:a16="http://schemas.microsoft.com/office/drawing/2014/main" id="{C95C17A1-6485-5EE8-AEF4-1DCAF527F010}"/>
              </a:ext>
            </a:extLst>
          </p:cNvPr>
          <p:cNvPicPr>
            <a:picLocks noChangeAspect="1"/>
          </p:cNvPicPr>
          <p:nvPr/>
        </p:nvPicPr>
        <p:blipFill>
          <a:blip r:embed="rId3"/>
          <a:srcRect/>
          <a:stretch/>
        </p:blipFill>
        <p:spPr>
          <a:xfrm>
            <a:off x="11246309" y="6591449"/>
            <a:ext cx="882191" cy="252958"/>
          </a:xfrm>
          <a:prstGeom prst="rect">
            <a:avLst/>
          </a:prstGeom>
        </p:spPr>
      </p:pic>
      <p:sp>
        <p:nvSpPr>
          <p:cNvPr id="18" name="Rectangle: Rounded Corners 17">
            <a:extLst>
              <a:ext uri="{FF2B5EF4-FFF2-40B4-BE49-F238E27FC236}">
                <a16:creationId xmlns:a16="http://schemas.microsoft.com/office/drawing/2014/main" id="{DF3FDB7A-935B-36A5-1281-B180A53A9C33}"/>
              </a:ext>
            </a:extLst>
          </p:cNvPr>
          <p:cNvSpPr/>
          <p:nvPr/>
        </p:nvSpPr>
        <p:spPr>
          <a:xfrm>
            <a:off x="5113020" y="3732058"/>
            <a:ext cx="297180" cy="457081"/>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500" fill="hold"/>
                                        <p:tgtEl>
                                          <p:spTgt spid="14"/>
                                        </p:tgtEl>
                                        <p:attrNameLst>
                                          <p:attrName>ppt_w</p:attrName>
                                        </p:attrNameLst>
                                      </p:cBhvr>
                                      <p:tavLst>
                                        <p:tav tm="0">
                                          <p:val>
                                            <p:fltVal val="0"/>
                                          </p:val>
                                        </p:tav>
                                        <p:tav tm="100000">
                                          <p:val>
                                            <p:strVal val="#ppt_w"/>
                                          </p:val>
                                        </p:tav>
                                      </p:tavLst>
                                    </p:anim>
                                    <p:anim calcmode="lin" valueType="num">
                                      <p:cBhvr>
                                        <p:cTn id="19" dur="500" fill="hold"/>
                                        <p:tgtEl>
                                          <p:spTgt spid="14"/>
                                        </p:tgtEl>
                                        <p:attrNameLst>
                                          <p:attrName>ppt_h</p:attrName>
                                        </p:attrNameLst>
                                      </p:cBhvr>
                                      <p:tavLst>
                                        <p:tav tm="0">
                                          <p:val>
                                            <p:fltVal val="0"/>
                                          </p:val>
                                        </p:tav>
                                        <p:tav tm="100000">
                                          <p:val>
                                            <p:strVal val="#ppt_h"/>
                                          </p:val>
                                        </p:tav>
                                      </p:tavLst>
                                    </p:anim>
                                    <p:animEffect transition="in" filter="fade">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 y="893"/>
            <a:ext cx="3199567" cy="4570809"/>
          </a:xfrm>
          <a:prstGeom prst="rect">
            <a:avLst/>
          </a:prstGeom>
          <a:solidFill>
            <a:schemeClr val="accent2">
              <a:lumMod val="75000"/>
            </a:schemeClr>
          </a:solidFill>
          <a:ln/>
        </p:spPr>
        <p:txBody>
          <a:bodyPr/>
          <a:lstStyle/>
          <a:p>
            <a:endParaRPr lang="en-AU" sz="1799"/>
          </a:p>
        </p:txBody>
      </p:sp>
      <p:sp>
        <p:nvSpPr>
          <p:cNvPr id="3" name="Text 1"/>
          <p:cNvSpPr/>
          <p:nvPr/>
        </p:nvSpPr>
        <p:spPr>
          <a:xfrm>
            <a:off x="228540" y="229434"/>
            <a:ext cx="2833902" cy="1188410"/>
          </a:xfrm>
          <a:prstGeom prst="rect">
            <a:avLst/>
          </a:prstGeom>
          <a:noFill/>
          <a:ln/>
        </p:spPr>
        <p:txBody>
          <a:bodyPr wrap="square" lIns="0" tIns="0" rIns="0" bIns="0" rtlCol="0" anchor="t"/>
          <a:lstStyle/>
          <a:p>
            <a:r>
              <a:rPr lang="en-US" sz="2799" b="1" dirty="0">
                <a:solidFill>
                  <a:srgbClr val="FFFFFF"/>
                </a:solidFill>
                <a:latin typeface="Calibri" pitchFamily="34" charset="0"/>
                <a:ea typeface="Calibri" pitchFamily="34" charset="-122"/>
                <a:cs typeface="Calibri" pitchFamily="34" charset="-120"/>
              </a:rPr>
              <a:t>1999</a:t>
            </a:r>
            <a:endParaRPr lang="en-US" sz="2799" dirty="0"/>
          </a:p>
          <a:p>
            <a:r>
              <a:rPr lang="en-US" sz="2799" b="1" dirty="0">
                <a:solidFill>
                  <a:srgbClr val="FFFFFF"/>
                </a:solidFill>
                <a:latin typeface="Calibri" pitchFamily="34" charset="0"/>
                <a:ea typeface="Calibri" pitchFamily="34" charset="-122"/>
                <a:cs typeface="Calibri" pitchFamily="34" charset="-120"/>
              </a:rPr>
              <a:t>Jager &amp; Ryder</a:t>
            </a:r>
            <a:endParaRPr lang="en-US" sz="2799" dirty="0"/>
          </a:p>
          <a:p>
            <a:r>
              <a:rPr lang="en-US" sz="2799" b="1" dirty="0">
                <a:solidFill>
                  <a:srgbClr val="FFFFFF"/>
                </a:solidFill>
                <a:latin typeface="Calibri" pitchFamily="34" charset="0"/>
                <a:ea typeface="Calibri" pitchFamily="34" charset="-122"/>
                <a:cs typeface="Calibri" pitchFamily="34" charset="-120"/>
              </a:rPr>
              <a:t>Handbook</a:t>
            </a:r>
            <a:endParaRPr lang="en-US" sz="2799" dirty="0"/>
          </a:p>
        </p:txBody>
      </p:sp>
      <p:sp>
        <p:nvSpPr>
          <p:cNvPr id="4" name="Text 2"/>
          <p:cNvSpPr/>
          <p:nvPr/>
        </p:nvSpPr>
        <p:spPr>
          <a:xfrm>
            <a:off x="228540" y="1554968"/>
            <a:ext cx="2833902" cy="2879610"/>
          </a:xfrm>
          <a:prstGeom prst="rect">
            <a:avLst/>
          </a:prstGeom>
          <a:noFill/>
          <a:ln/>
        </p:spPr>
        <p:txBody>
          <a:bodyPr wrap="square" lIns="0" tIns="0" rIns="0" bIns="0" rtlCol="0" anchor="t"/>
          <a:lstStyle/>
          <a:p>
            <a:pPr marL="342797" indent="-342797">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Industry bands</a:t>
            </a:r>
            <a:endParaRPr lang="en-US" sz="1500" dirty="0"/>
          </a:p>
          <a:p>
            <a:pPr marL="342797" indent="-342797">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Calibrated globally</a:t>
            </a:r>
            <a:endParaRPr lang="en-US" sz="1500" dirty="0"/>
          </a:p>
          <a:p>
            <a:pPr marL="342797" indent="-342797">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Still in use today</a:t>
            </a:r>
            <a:endParaRPr lang="en-US" sz="1500" dirty="0"/>
          </a:p>
        </p:txBody>
      </p:sp>
      <p:sp>
        <p:nvSpPr>
          <p:cNvPr id="5" name="Text 3"/>
          <p:cNvSpPr/>
          <p:nvPr/>
        </p:nvSpPr>
        <p:spPr>
          <a:xfrm>
            <a:off x="3519523" y="229434"/>
            <a:ext cx="8410289" cy="639913"/>
          </a:xfrm>
          <a:prstGeom prst="rect">
            <a:avLst/>
          </a:prstGeom>
          <a:noFill/>
          <a:ln/>
        </p:spPr>
        <p:txBody>
          <a:bodyPr wrap="square" lIns="0" tIns="0" rIns="0" bIns="0" rtlCol="0" anchor="t"/>
          <a:lstStyle/>
          <a:p>
            <a:r>
              <a:rPr lang="en-US" sz="2599" dirty="0">
                <a:solidFill>
                  <a:srgbClr val="1A1A1A"/>
                </a:solidFill>
                <a:latin typeface="Calibri" pitchFamily="34" charset="0"/>
                <a:ea typeface="Calibri" pitchFamily="34" charset="-122"/>
                <a:cs typeface="Calibri" pitchFamily="34" charset="-120"/>
              </a:rPr>
              <a:t>RCF thresholds — the industry-accepted bands.</a:t>
            </a:r>
            <a:endParaRPr lang="en-US" sz="2599" dirty="0"/>
          </a:p>
        </p:txBody>
      </p:sp>
      <p:sp>
        <p:nvSpPr>
          <p:cNvPr id="6" name="Text 4"/>
          <p:cNvSpPr/>
          <p:nvPr/>
        </p:nvSpPr>
        <p:spPr>
          <a:xfrm>
            <a:off x="3519523" y="1052179"/>
            <a:ext cx="8608977" cy="548497"/>
          </a:xfrm>
          <a:prstGeom prst="rect">
            <a:avLst/>
          </a:prstGeom>
          <a:noFill/>
          <a:ln/>
        </p:spPr>
        <p:txBody>
          <a:bodyPr wrap="square" lIns="0" tIns="0" rIns="0" bIns="0" rtlCol="0" anchor="ctr"/>
          <a:lstStyle/>
          <a:p>
            <a:r>
              <a:rPr lang="en-US" sz="1400" i="1" dirty="0">
                <a:solidFill>
                  <a:srgbClr val="4A4A4A"/>
                </a:solidFill>
                <a:latin typeface="Calibri" pitchFamily="34" charset="0"/>
                <a:ea typeface="Calibri" pitchFamily="34" charset="-122"/>
                <a:cs typeface="Calibri" pitchFamily="34" charset="-120"/>
              </a:rPr>
              <a:t>Calibrated against tens of kilometres of South African gold mine tunnels. Confirmed to apply well outside that context.</a:t>
            </a:r>
            <a:endParaRPr lang="en-US" sz="1400" dirty="0"/>
          </a:p>
        </p:txBody>
      </p:sp>
      <p:grpSp>
        <p:nvGrpSpPr>
          <p:cNvPr id="29" name="Group 28">
            <a:extLst>
              <a:ext uri="{FF2B5EF4-FFF2-40B4-BE49-F238E27FC236}">
                <a16:creationId xmlns:a16="http://schemas.microsoft.com/office/drawing/2014/main" id="{ED3DF1B4-D22F-85A3-13DD-44E1BE80C650}"/>
              </a:ext>
            </a:extLst>
          </p:cNvPr>
          <p:cNvGrpSpPr/>
          <p:nvPr/>
        </p:nvGrpSpPr>
        <p:grpSpPr>
          <a:xfrm>
            <a:off x="3519523" y="1737800"/>
            <a:ext cx="8410289" cy="4250853"/>
            <a:chOff x="3519523" y="1737800"/>
            <a:chExt cx="8410289" cy="4250853"/>
          </a:xfrm>
        </p:grpSpPr>
        <p:sp>
          <p:nvSpPr>
            <p:cNvPr id="7" name="Shape 5"/>
            <p:cNvSpPr/>
            <p:nvPr/>
          </p:nvSpPr>
          <p:spPr>
            <a:xfrm>
              <a:off x="3519523" y="1737800"/>
              <a:ext cx="1645491" cy="777038"/>
            </a:xfrm>
            <a:prstGeom prst="rect">
              <a:avLst/>
            </a:prstGeom>
            <a:solidFill>
              <a:srgbClr val="4FA86A"/>
            </a:solidFill>
            <a:ln/>
          </p:spPr>
          <p:txBody>
            <a:bodyPr/>
            <a:lstStyle/>
            <a:p>
              <a:endParaRPr lang="en-AU" sz="1799"/>
            </a:p>
          </p:txBody>
        </p:sp>
        <p:sp>
          <p:nvSpPr>
            <p:cNvPr id="8" name="Text 6"/>
            <p:cNvSpPr/>
            <p:nvPr/>
          </p:nvSpPr>
          <p:spPr>
            <a:xfrm>
              <a:off x="3519523" y="1737800"/>
              <a:ext cx="1645491" cy="777038"/>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&lt; 0.7</a:t>
              </a:r>
              <a:endParaRPr lang="en-US" sz="1600" dirty="0"/>
            </a:p>
          </p:txBody>
        </p:sp>
        <p:sp>
          <p:nvSpPr>
            <p:cNvPr id="9" name="Text 7"/>
            <p:cNvSpPr/>
            <p:nvPr/>
          </p:nvSpPr>
          <p:spPr>
            <a:xfrm>
              <a:off x="5302138" y="1737800"/>
              <a:ext cx="3290983" cy="777038"/>
            </a:xfrm>
            <a:prstGeom prst="rect">
              <a:avLst/>
            </a:prstGeom>
            <a:noFill/>
            <a:ln/>
          </p:spPr>
          <p:txBody>
            <a:bodyPr wrap="square" lIns="0" tIns="0" rIns="0" bIns="0" rtlCol="0" anchor="ctr"/>
            <a:lstStyle/>
            <a:p>
              <a:r>
                <a:rPr lang="en-US" sz="1300" b="1" dirty="0">
                  <a:solidFill>
                    <a:srgbClr val="1A1A1A"/>
                  </a:solidFill>
                  <a:latin typeface="Calibri" pitchFamily="34" charset="0"/>
                  <a:ea typeface="Calibri" pitchFamily="34" charset="-122"/>
                  <a:cs typeface="Calibri" pitchFamily="34" charset="-120"/>
                </a:rPr>
                <a:t>Stable, minor stress damage</a:t>
              </a:r>
              <a:endParaRPr lang="en-US" sz="1300" dirty="0"/>
            </a:p>
          </p:txBody>
        </p:sp>
        <p:sp>
          <p:nvSpPr>
            <p:cNvPr id="10" name="Text 8"/>
            <p:cNvSpPr/>
            <p:nvPr/>
          </p:nvSpPr>
          <p:spPr>
            <a:xfrm>
              <a:off x="8730245" y="1737800"/>
              <a:ext cx="3199567" cy="777038"/>
            </a:xfrm>
            <a:prstGeom prst="rect">
              <a:avLst/>
            </a:prstGeom>
            <a:noFill/>
            <a:ln/>
          </p:spPr>
          <p:txBody>
            <a:bodyPr wrap="square" lIns="0" tIns="0" rIns="0" bIns="0" rtlCol="0" anchor="ctr"/>
            <a:lstStyle/>
            <a:p>
              <a:r>
                <a:rPr lang="en-US" sz="1200" i="1" dirty="0">
                  <a:solidFill>
                    <a:srgbClr val="262626"/>
                  </a:solidFill>
                  <a:latin typeface="Calibri" pitchFamily="34" charset="0"/>
                  <a:ea typeface="Calibri" pitchFamily="34" charset="-122"/>
                  <a:cs typeface="Calibri" pitchFamily="34" charset="-120"/>
                </a:rPr>
                <a:t>Nominal pattern bolting</a:t>
              </a:r>
              <a:endParaRPr lang="en-US" sz="1200" dirty="0"/>
            </a:p>
          </p:txBody>
        </p:sp>
        <p:sp>
          <p:nvSpPr>
            <p:cNvPr id="11" name="Shape 9"/>
            <p:cNvSpPr/>
            <p:nvPr/>
          </p:nvSpPr>
          <p:spPr>
            <a:xfrm>
              <a:off x="3519523" y="2606254"/>
              <a:ext cx="1645491" cy="777038"/>
            </a:xfrm>
            <a:prstGeom prst="rect">
              <a:avLst/>
            </a:prstGeom>
            <a:solidFill>
              <a:srgbClr val="9ABE3A"/>
            </a:solidFill>
            <a:ln/>
          </p:spPr>
          <p:txBody>
            <a:bodyPr/>
            <a:lstStyle/>
            <a:p>
              <a:endParaRPr lang="en-AU" sz="1799"/>
            </a:p>
          </p:txBody>
        </p:sp>
        <p:sp>
          <p:nvSpPr>
            <p:cNvPr id="12" name="Text 10"/>
            <p:cNvSpPr/>
            <p:nvPr/>
          </p:nvSpPr>
          <p:spPr>
            <a:xfrm>
              <a:off x="3519523" y="2606254"/>
              <a:ext cx="1645491" cy="777038"/>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0.7 – 1.0</a:t>
              </a:r>
              <a:endParaRPr lang="en-US" sz="1600" dirty="0"/>
            </a:p>
          </p:txBody>
        </p:sp>
        <p:sp>
          <p:nvSpPr>
            <p:cNvPr id="13" name="Text 11"/>
            <p:cNvSpPr/>
            <p:nvPr/>
          </p:nvSpPr>
          <p:spPr>
            <a:xfrm>
              <a:off x="5302138" y="2606254"/>
              <a:ext cx="3290983" cy="777038"/>
            </a:xfrm>
            <a:prstGeom prst="rect">
              <a:avLst/>
            </a:prstGeom>
            <a:noFill/>
            <a:ln/>
          </p:spPr>
          <p:txBody>
            <a:bodyPr wrap="square" lIns="0" tIns="0" rIns="0" bIns="0" rtlCol="0" anchor="ctr"/>
            <a:lstStyle/>
            <a:p>
              <a:r>
                <a:rPr lang="en-US" sz="1300" b="1" dirty="0">
                  <a:solidFill>
                    <a:srgbClr val="1A1A1A"/>
                  </a:solidFill>
                  <a:latin typeface="Calibri" pitchFamily="34" charset="0"/>
                  <a:ea typeface="Calibri" pitchFamily="34" charset="-122"/>
                  <a:cs typeface="Calibri" pitchFamily="34" charset="-120"/>
                </a:rPr>
                <a:t>Moderate stress damage; minor spalling</a:t>
              </a:r>
              <a:endParaRPr lang="en-US" sz="1300" dirty="0"/>
            </a:p>
          </p:txBody>
        </p:sp>
        <p:sp>
          <p:nvSpPr>
            <p:cNvPr id="14" name="Text 12"/>
            <p:cNvSpPr/>
            <p:nvPr/>
          </p:nvSpPr>
          <p:spPr>
            <a:xfrm>
              <a:off x="8730245" y="2606254"/>
              <a:ext cx="3199567" cy="777038"/>
            </a:xfrm>
            <a:prstGeom prst="rect">
              <a:avLst/>
            </a:prstGeom>
            <a:noFill/>
            <a:ln/>
          </p:spPr>
          <p:txBody>
            <a:bodyPr wrap="square" lIns="0" tIns="0" rIns="0" bIns="0" rtlCol="0" anchor="ctr"/>
            <a:lstStyle/>
            <a:p>
              <a:r>
                <a:rPr lang="en-US" sz="1200" i="1" dirty="0">
                  <a:solidFill>
                    <a:srgbClr val="262626"/>
                  </a:solidFill>
                  <a:latin typeface="Calibri" pitchFamily="34" charset="0"/>
                  <a:ea typeface="Calibri" pitchFamily="34" charset="-122"/>
                  <a:cs typeface="Calibri" pitchFamily="34" charset="-120"/>
                </a:rPr>
                <a:t>Pattern bolts + mesh</a:t>
              </a:r>
              <a:endParaRPr lang="en-US" sz="1200" dirty="0"/>
            </a:p>
          </p:txBody>
        </p:sp>
        <p:sp>
          <p:nvSpPr>
            <p:cNvPr id="15" name="Shape 13"/>
            <p:cNvSpPr/>
            <p:nvPr/>
          </p:nvSpPr>
          <p:spPr>
            <a:xfrm>
              <a:off x="3519523" y="3474708"/>
              <a:ext cx="1645491" cy="777038"/>
            </a:xfrm>
            <a:prstGeom prst="rect">
              <a:avLst/>
            </a:prstGeom>
            <a:solidFill>
              <a:srgbClr val="E48312"/>
            </a:solidFill>
            <a:ln/>
          </p:spPr>
          <p:txBody>
            <a:bodyPr/>
            <a:lstStyle/>
            <a:p>
              <a:endParaRPr lang="en-AU" sz="1799"/>
            </a:p>
          </p:txBody>
        </p:sp>
        <p:sp>
          <p:nvSpPr>
            <p:cNvPr id="16" name="Text 14"/>
            <p:cNvSpPr/>
            <p:nvPr/>
          </p:nvSpPr>
          <p:spPr>
            <a:xfrm>
              <a:off x="3519523" y="3474708"/>
              <a:ext cx="1645491" cy="777038"/>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1.0 – 1.4</a:t>
              </a:r>
              <a:endParaRPr lang="en-US" sz="1600" dirty="0"/>
            </a:p>
          </p:txBody>
        </p:sp>
        <p:sp>
          <p:nvSpPr>
            <p:cNvPr id="17" name="Text 15"/>
            <p:cNvSpPr/>
            <p:nvPr/>
          </p:nvSpPr>
          <p:spPr>
            <a:xfrm>
              <a:off x="5302138" y="3474708"/>
              <a:ext cx="3290983" cy="777038"/>
            </a:xfrm>
            <a:prstGeom prst="rect">
              <a:avLst/>
            </a:prstGeom>
            <a:noFill/>
            <a:ln/>
          </p:spPr>
          <p:txBody>
            <a:bodyPr wrap="square" lIns="0" tIns="0" rIns="0" bIns="0" rtlCol="0" anchor="ctr"/>
            <a:lstStyle/>
            <a:p>
              <a:r>
                <a:rPr lang="en-US" sz="1300" b="1" dirty="0">
                  <a:solidFill>
                    <a:srgbClr val="1A1A1A"/>
                  </a:solidFill>
                  <a:latin typeface="Calibri" pitchFamily="34" charset="0"/>
                  <a:ea typeface="Calibri" pitchFamily="34" charset="-122"/>
                  <a:cs typeface="Calibri" pitchFamily="34" charset="-120"/>
                </a:rPr>
                <a:t>Severe spalling, significant slabbing</a:t>
              </a:r>
              <a:endParaRPr lang="en-US" sz="1300" dirty="0"/>
            </a:p>
          </p:txBody>
        </p:sp>
        <p:sp>
          <p:nvSpPr>
            <p:cNvPr id="18" name="Text 16"/>
            <p:cNvSpPr/>
            <p:nvPr/>
          </p:nvSpPr>
          <p:spPr>
            <a:xfrm>
              <a:off x="8730245" y="3474708"/>
              <a:ext cx="3199567" cy="777038"/>
            </a:xfrm>
            <a:prstGeom prst="rect">
              <a:avLst/>
            </a:prstGeom>
            <a:noFill/>
            <a:ln/>
          </p:spPr>
          <p:txBody>
            <a:bodyPr wrap="square" lIns="0" tIns="0" rIns="0" bIns="0" rtlCol="0" anchor="ctr"/>
            <a:lstStyle/>
            <a:p>
              <a:r>
                <a:rPr lang="en-US" sz="1200" i="1" dirty="0">
                  <a:solidFill>
                    <a:srgbClr val="262626"/>
                  </a:solidFill>
                  <a:latin typeface="Calibri" pitchFamily="34" charset="0"/>
                  <a:ea typeface="Calibri" pitchFamily="34" charset="-122"/>
                  <a:cs typeface="Calibri" pitchFamily="34" charset="-120"/>
                </a:rPr>
                <a:t>Pattern bolts + mesh + shotcrete; cables</a:t>
              </a:r>
              <a:endParaRPr lang="en-US" sz="1200" dirty="0"/>
            </a:p>
          </p:txBody>
        </p:sp>
        <p:sp>
          <p:nvSpPr>
            <p:cNvPr id="19" name="Shape 17"/>
            <p:cNvSpPr/>
            <p:nvPr/>
          </p:nvSpPr>
          <p:spPr>
            <a:xfrm>
              <a:off x="3519523" y="4343162"/>
              <a:ext cx="1645491" cy="777038"/>
            </a:xfrm>
            <a:prstGeom prst="rect">
              <a:avLst/>
            </a:prstGeom>
            <a:solidFill>
              <a:srgbClr val="D26B2E"/>
            </a:solidFill>
            <a:ln/>
          </p:spPr>
          <p:txBody>
            <a:bodyPr/>
            <a:lstStyle/>
            <a:p>
              <a:endParaRPr lang="en-AU" sz="1799"/>
            </a:p>
          </p:txBody>
        </p:sp>
        <p:sp>
          <p:nvSpPr>
            <p:cNvPr id="20" name="Text 18"/>
            <p:cNvSpPr/>
            <p:nvPr/>
          </p:nvSpPr>
          <p:spPr>
            <a:xfrm>
              <a:off x="3519523" y="4343162"/>
              <a:ext cx="1645491" cy="777038"/>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1.4 – 2.1</a:t>
              </a:r>
              <a:endParaRPr lang="en-US" sz="1600" dirty="0"/>
            </a:p>
          </p:txBody>
        </p:sp>
        <p:sp>
          <p:nvSpPr>
            <p:cNvPr id="21" name="Text 19"/>
            <p:cNvSpPr/>
            <p:nvPr/>
          </p:nvSpPr>
          <p:spPr>
            <a:xfrm>
              <a:off x="5302138" y="4343162"/>
              <a:ext cx="3290983" cy="777038"/>
            </a:xfrm>
            <a:prstGeom prst="rect">
              <a:avLst/>
            </a:prstGeom>
            <a:noFill/>
            <a:ln/>
          </p:spPr>
          <p:txBody>
            <a:bodyPr wrap="square" lIns="0" tIns="0" rIns="0" bIns="0" rtlCol="0" anchor="ctr"/>
            <a:lstStyle/>
            <a:p>
              <a:r>
                <a:rPr lang="en-US" sz="1300" b="1" dirty="0">
                  <a:solidFill>
                    <a:srgbClr val="1A1A1A"/>
                  </a:solidFill>
                  <a:latin typeface="Calibri" pitchFamily="34" charset="0"/>
                  <a:ea typeface="Calibri" pitchFamily="34" charset="-122"/>
                  <a:cs typeface="Calibri" pitchFamily="34" charset="-120"/>
                </a:rPr>
                <a:t>Heavy damage; rockburst-prone</a:t>
              </a:r>
              <a:endParaRPr lang="en-US" sz="1300" dirty="0"/>
            </a:p>
          </p:txBody>
        </p:sp>
        <p:sp>
          <p:nvSpPr>
            <p:cNvPr id="22" name="Text 20"/>
            <p:cNvSpPr/>
            <p:nvPr/>
          </p:nvSpPr>
          <p:spPr>
            <a:xfrm>
              <a:off x="8730245" y="4343162"/>
              <a:ext cx="3199567" cy="777038"/>
            </a:xfrm>
            <a:prstGeom prst="rect">
              <a:avLst/>
            </a:prstGeom>
            <a:noFill/>
            <a:ln/>
          </p:spPr>
          <p:txBody>
            <a:bodyPr wrap="square" lIns="0" tIns="0" rIns="0" bIns="0" rtlCol="0" anchor="ctr"/>
            <a:lstStyle/>
            <a:p>
              <a:r>
                <a:rPr lang="en-US" sz="1200" i="1" dirty="0">
                  <a:solidFill>
                    <a:srgbClr val="262626"/>
                  </a:solidFill>
                  <a:latin typeface="Calibri" pitchFamily="34" charset="0"/>
                  <a:ea typeface="Calibri" pitchFamily="34" charset="-122"/>
                  <a:cs typeface="Calibri" pitchFamily="34" charset="-120"/>
                </a:rPr>
                <a:t>Yielding support, cables, fibre-shotcrete</a:t>
              </a:r>
              <a:endParaRPr lang="en-US" sz="1200" dirty="0"/>
            </a:p>
          </p:txBody>
        </p:sp>
        <p:sp>
          <p:nvSpPr>
            <p:cNvPr id="23" name="Shape 21"/>
            <p:cNvSpPr/>
            <p:nvPr/>
          </p:nvSpPr>
          <p:spPr>
            <a:xfrm>
              <a:off x="3519523" y="5211615"/>
              <a:ext cx="1645491" cy="777038"/>
            </a:xfrm>
            <a:prstGeom prst="rect">
              <a:avLst/>
            </a:prstGeom>
            <a:solidFill>
              <a:srgbClr val="BD582C"/>
            </a:solidFill>
            <a:ln/>
          </p:spPr>
          <p:txBody>
            <a:bodyPr/>
            <a:lstStyle/>
            <a:p>
              <a:endParaRPr lang="en-AU" sz="1799"/>
            </a:p>
          </p:txBody>
        </p:sp>
        <p:sp>
          <p:nvSpPr>
            <p:cNvPr id="24" name="Text 22"/>
            <p:cNvSpPr/>
            <p:nvPr/>
          </p:nvSpPr>
          <p:spPr>
            <a:xfrm>
              <a:off x="3519523" y="5211615"/>
              <a:ext cx="1645491" cy="777038"/>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&gt; 2.1</a:t>
              </a:r>
              <a:endParaRPr lang="en-US" sz="1600" dirty="0"/>
            </a:p>
          </p:txBody>
        </p:sp>
        <p:sp>
          <p:nvSpPr>
            <p:cNvPr id="25" name="Text 23"/>
            <p:cNvSpPr/>
            <p:nvPr/>
          </p:nvSpPr>
          <p:spPr>
            <a:xfrm>
              <a:off x="5302138" y="5211615"/>
              <a:ext cx="3290983" cy="777038"/>
            </a:xfrm>
            <a:prstGeom prst="rect">
              <a:avLst/>
            </a:prstGeom>
            <a:noFill/>
            <a:ln/>
          </p:spPr>
          <p:txBody>
            <a:bodyPr wrap="square" lIns="0" tIns="0" rIns="0" bIns="0" rtlCol="0" anchor="ctr"/>
            <a:lstStyle/>
            <a:p>
              <a:r>
                <a:rPr lang="en-US" sz="1300" b="1" dirty="0">
                  <a:solidFill>
                    <a:srgbClr val="1A1A1A"/>
                  </a:solidFill>
                  <a:latin typeface="Calibri" pitchFamily="34" charset="0"/>
                  <a:ea typeface="Calibri" pitchFamily="34" charset="-122"/>
                  <a:cs typeface="Calibri" pitchFamily="34" charset="-120"/>
                </a:rPr>
                <a:t>Extreme; stability difficult to achieve</a:t>
              </a:r>
              <a:endParaRPr lang="en-US" sz="1300" dirty="0"/>
            </a:p>
          </p:txBody>
        </p:sp>
        <p:sp>
          <p:nvSpPr>
            <p:cNvPr id="26" name="Text 24"/>
            <p:cNvSpPr/>
            <p:nvPr/>
          </p:nvSpPr>
          <p:spPr>
            <a:xfrm>
              <a:off x="8730245" y="5211615"/>
              <a:ext cx="3199567" cy="777038"/>
            </a:xfrm>
            <a:prstGeom prst="rect">
              <a:avLst/>
            </a:prstGeom>
            <a:noFill/>
            <a:ln/>
          </p:spPr>
          <p:txBody>
            <a:bodyPr wrap="square" lIns="0" tIns="0" rIns="0" bIns="0" rtlCol="0" anchor="ctr"/>
            <a:lstStyle/>
            <a:p>
              <a:r>
                <a:rPr lang="en-US" sz="1200" i="1" dirty="0">
                  <a:solidFill>
                    <a:srgbClr val="262626"/>
                  </a:solidFill>
                  <a:latin typeface="Calibri" pitchFamily="34" charset="0"/>
                  <a:ea typeface="Calibri" pitchFamily="34" charset="-122"/>
                  <a:cs typeface="Calibri" pitchFamily="34" charset="-120"/>
                </a:rPr>
                <a:t>Avoid; destress + dynamic support</a:t>
              </a:r>
              <a:endParaRPr lang="en-US" sz="1200" dirty="0"/>
            </a:p>
          </p:txBody>
        </p:sp>
      </p:grpSp>
      <p:sp>
        <p:nvSpPr>
          <p:cNvPr id="27" name="Shape 25"/>
          <p:cNvSpPr/>
          <p:nvPr/>
        </p:nvSpPr>
        <p:spPr>
          <a:xfrm>
            <a:off x="-1" y="6564575"/>
            <a:ext cx="12158353" cy="292532"/>
          </a:xfrm>
          <a:prstGeom prst="rect">
            <a:avLst/>
          </a:prstGeom>
          <a:solidFill>
            <a:srgbClr val="BD582C"/>
          </a:solidFill>
          <a:ln/>
        </p:spPr>
        <p:txBody>
          <a:bodyPr/>
          <a:lstStyle/>
          <a:p>
            <a:endParaRPr lang="en-AU" sz="1799"/>
          </a:p>
        </p:txBody>
      </p:sp>
      <p:pic>
        <p:nvPicPr>
          <p:cNvPr id="28" name="Image 0" descr="/home/claude/kirsch_pres/basrock_logo.png">
            <a:extLst>
              <a:ext uri="{FF2B5EF4-FFF2-40B4-BE49-F238E27FC236}">
                <a16:creationId xmlns:a16="http://schemas.microsoft.com/office/drawing/2014/main" id="{7B31E373-3697-DC57-66D0-4947D45BC4E5}"/>
              </a:ext>
            </a:extLst>
          </p:cNvPr>
          <p:cNvPicPr>
            <a:picLocks noChangeAspect="1"/>
          </p:cNvPicPr>
          <p:nvPr/>
        </p:nvPicPr>
        <p:blipFill>
          <a:blip r:embed="rId3"/>
          <a:srcRect/>
          <a:stretch/>
        </p:blipFill>
        <p:spPr>
          <a:xfrm>
            <a:off x="11246309" y="6591449"/>
            <a:ext cx="882191" cy="2529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up)">
                                      <p:cBhvr>
                                        <p:cTn id="7" dur="1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 y="893"/>
            <a:ext cx="3199567" cy="4570809"/>
          </a:xfrm>
          <a:prstGeom prst="rect">
            <a:avLst/>
          </a:prstGeom>
          <a:solidFill>
            <a:schemeClr val="accent2">
              <a:lumMod val="75000"/>
            </a:schemeClr>
          </a:solidFill>
          <a:ln/>
        </p:spPr>
        <p:txBody>
          <a:bodyPr/>
          <a:lstStyle/>
          <a:p>
            <a:endParaRPr lang="en-AU" sz="1799"/>
          </a:p>
        </p:txBody>
      </p:sp>
      <p:sp>
        <p:nvSpPr>
          <p:cNvPr id="3" name="Text 1"/>
          <p:cNvSpPr/>
          <p:nvPr/>
        </p:nvSpPr>
        <p:spPr>
          <a:xfrm>
            <a:off x="228540" y="229434"/>
            <a:ext cx="2833902" cy="1188410"/>
          </a:xfrm>
          <a:prstGeom prst="rect">
            <a:avLst/>
          </a:prstGeom>
          <a:noFill/>
          <a:ln/>
        </p:spPr>
        <p:txBody>
          <a:bodyPr wrap="square" lIns="0" tIns="0" rIns="0" bIns="0" rtlCol="0" anchor="t"/>
          <a:lstStyle/>
          <a:p>
            <a:r>
              <a:rPr lang="en-US" sz="2799" b="1" dirty="0">
                <a:solidFill>
                  <a:srgbClr val="FFFFFF"/>
                </a:solidFill>
                <a:latin typeface="Calibri" pitchFamily="34" charset="0"/>
                <a:ea typeface="Calibri" pitchFamily="34" charset="-122"/>
                <a:cs typeface="Calibri" pitchFamily="34" charset="-120"/>
              </a:rPr>
              <a:t>1999</a:t>
            </a:r>
            <a:endParaRPr lang="en-US" sz="2799" dirty="0"/>
          </a:p>
          <a:p>
            <a:r>
              <a:rPr lang="en-US" sz="2799" b="1" dirty="0">
                <a:solidFill>
                  <a:srgbClr val="FFFFFF"/>
                </a:solidFill>
                <a:latin typeface="Calibri" pitchFamily="34" charset="0"/>
                <a:ea typeface="Calibri" pitchFamily="34" charset="-122"/>
                <a:cs typeface="Calibri" pitchFamily="34" charset="-120"/>
              </a:rPr>
              <a:t>Martin, Kaiser</a:t>
            </a:r>
            <a:endParaRPr lang="en-US" sz="2799" dirty="0"/>
          </a:p>
          <a:p>
            <a:r>
              <a:rPr lang="en-US" sz="2799" b="1" dirty="0">
                <a:solidFill>
                  <a:srgbClr val="FFFFFF"/>
                </a:solidFill>
                <a:latin typeface="Calibri" pitchFamily="34" charset="0"/>
                <a:ea typeface="Calibri" pitchFamily="34" charset="-122"/>
                <a:cs typeface="Calibri" pitchFamily="34" charset="-120"/>
              </a:rPr>
              <a:t>&amp; McCreath</a:t>
            </a:r>
            <a:endParaRPr lang="en-US" sz="2799" dirty="0"/>
          </a:p>
        </p:txBody>
      </p:sp>
      <p:sp>
        <p:nvSpPr>
          <p:cNvPr id="4" name="Text 2"/>
          <p:cNvSpPr/>
          <p:nvPr/>
        </p:nvSpPr>
        <p:spPr>
          <a:xfrm>
            <a:off x="228540" y="1554968"/>
            <a:ext cx="2833902" cy="2879610"/>
          </a:xfrm>
          <a:prstGeom prst="rect">
            <a:avLst/>
          </a:prstGeom>
          <a:noFill/>
          <a:ln/>
        </p:spPr>
        <p:txBody>
          <a:bodyPr wrap="square" lIns="0" tIns="0" rIns="0" bIns="0" rtlCol="0" anchor="t"/>
          <a:lstStyle/>
          <a:p>
            <a:pPr marL="342797" indent="-342797">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Canadian pivot</a:t>
            </a:r>
            <a:endParaRPr lang="en-US" sz="1500" dirty="0"/>
          </a:p>
          <a:p>
            <a:pPr marL="342797" indent="-342797">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Brittle parameters</a:t>
            </a:r>
            <a:endParaRPr lang="en-US" sz="1500" dirty="0"/>
          </a:p>
          <a:p>
            <a:pPr marL="342797" indent="-342797">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Depth of failure</a:t>
            </a:r>
            <a:endParaRPr lang="en-US" sz="1500" dirty="0"/>
          </a:p>
        </p:txBody>
      </p:sp>
      <p:sp>
        <p:nvSpPr>
          <p:cNvPr id="5" name="Text 3"/>
          <p:cNvSpPr/>
          <p:nvPr/>
        </p:nvSpPr>
        <p:spPr>
          <a:xfrm>
            <a:off x="3519523" y="229434"/>
            <a:ext cx="8410289" cy="639913"/>
          </a:xfrm>
          <a:prstGeom prst="rect">
            <a:avLst/>
          </a:prstGeom>
          <a:noFill/>
          <a:ln/>
        </p:spPr>
        <p:txBody>
          <a:bodyPr wrap="square" lIns="0" tIns="0" rIns="0" bIns="0" rtlCol="0" anchor="t"/>
          <a:lstStyle/>
          <a:p>
            <a:r>
              <a:rPr lang="en-US" sz="2599" dirty="0">
                <a:solidFill>
                  <a:srgbClr val="1A1A1A"/>
                </a:solidFill>
                <a:latin typeface="Calibri" pitchFamily="34" charset="0"/>
                <a:ea typeface="Calibri" pitchFamily="34" charset="-122"/>
                <a:cs typeface="Calibri" pitchFamily="34" charset="-120"/>
              </a:rPr>
              <a:t>The Canadian pivot — cohesion loss, m = 0, s = 0.11.</a:t>
            </a:r>
            <a:endParaRPr lang="en-US" sz="2599" dirty="0"/>
          </a:p>
        </p:txBody>
      </p:sp>
      <p:sp>
        <p:nvSpPr>
          <p:cNvPr id="6" name="Text 4"/>
          <p:cNvSpPr/>
          <p:nvPr/>
        </p:nvSpPr>
        <p:spPr>
          <a:xfrm>
            <a:off x="3519523" y="1052179"/>
            <a:ext cx="8410289" cy="365665"/>
          </a:xfrm>
          <a:prstGeom prst="rect">
            <a:avLst/>
          </a:prstGeom>
          <a:noFill/>
          <a:ln/>
        </p:spPr>
        <p:txBody>
          <a:bodyPr wrap="square" lIns="0" tIns="0" rIns="0" bIns="0" rtlCol="0" anchor="ctr"/>
          <a:lstStyle/>
          <a:p>
            <a:r>
              <a:rPr lang="en-US" sz="1600" b="1" i="1" dirty="0">
                <a:solidFill>
                  <a:srgbClr val="BD582C"/>
                </a:solidFill>
                <a:latin typeface="Calibri" pitchFamily="34" charset="0"/>
                <a:ea typeface="Calibri" pitchFamily="34" charset="-122"/>
                <a:cs typeface="Calibri" pitchFamily="34" charset="-120"/>
              </a:rPr>
              <a:t>Same Kirsch numerator. Different strength side.</a:t>
            </a:r>
            <a:endParaRPr lang="en-US" sz="1600" dirty="0"/>
          </a:p>
        </p:txBody>
      </p:sp>
      <p:sp>
        <p:nvSpPr>
          <p:cNvPr id="7" name="Text 5"/>
          <p:cNvSpPr/>
          <p:nvPr/>
        </p:nvSpPr>
        <p:spPr>
          <a:xfrm>
            <a:off x="3519523" y="1360040"/>
            <a:ext cx="8410289" cy="1279827"/>
          </a:xfrm>
          <a:prstGeom prst="rect">
            <a:avLst/>
          </a:prstGeom>
          <a:noFill/>
          <a:ln/>
        </p:spPr>
        <p:txBody>
          <a:bodyPr wrap="square" lIns="0" tIns="0" rIns="0" bIns="0" rtlCol="0" anchor="ctr"/>
          <a:lstStyle/>
          <a:p>
            <a:r>
              <a:rPr lang="en-US" sz="1400" dirty="0">
                <a:solidFill>
                  <a:srgbClr val="262626"/>
                </a:solidFill>
                <a:latin typeface="Calibri" pitchFamily="34" charset="0"/>
                <a:ea typeface="Calibri" pitchFamily="34" charset="-122"/>
                <a:cs typeface="Calibri" pitchFamily="34" charset="-120"/>
              </a:rPr>
              <a:t>Martin, Kaiser and McCreath reviewed case histories where brittle failure had been mapped around tunnels — from massive granite to weak sedimentary rock. They found the failure initiates at a remarkably constant value, regardless of rock type:</a:t>
            </a:r>
            <a:endParaRPr lang="en-US" sz="1400" dirty="0"/>
          </a:p>
        </p:txBody>
      </p:sp>
      <p:sp>
        <p:nvSpPr>
          <p:cNvPr id="8" name="Shape 6"/>
          <p:cNvSpPr/>
          <p:nvPr/>
        </p:nvSpPr>
        <p:spPr>
          <a:xfrm>
            <a:off x="3519523" y="2789087"/>
            <a:ext cx="4917558" cy="914162"/>
          </a:xfrm>
          <a:prstGeom prst="rect">
            <a:avLst/>
          </a:prstGeom>
          <a:solidFill>
            <a:srgbClr val="BD582C"/>
          </a:solidFill>
          <a:ln/>
        </p:spPr>
        <p:txBody>
          <a:bodyPr/>
          <a:lstStyle/>
          <a:p>
            <a:endParaRPr lang="en-AU" sz="1799"/>
          </a:p>
        </p:txBody>
      </p:sp>
      <p:sp>
        <p:nvSpPr>
          <p:cNvPr id="9" name="Text 7"/>
          <p:cNvSpPr/>
          <p:nvPr/>
        </p:nvSpPr>
        <p:spPr>
          <a:xfrm>
            <a:off x="3610939" y="2880503"/>
            <a:ext cx="3621711" cy="457081"/>
          </a:xfrm>
          <a:prstGeom prst="rect">
            <a:avLst/>
          </a:prstGeom>
          <a:noFill/>
          <a:ln/>
        </p:spPr>
        <p:txBody>
          <a:bodyPr wrap="square" lIns="0" tIns="0" rIns="0" bIns="0" rtlCol="0" anchor="ctr"/>
          <a:lstStyle/>
          <a:p>
            <a:r>
              <a:rPr lang="en-US" sz="1799" b="1" dirty="0">
                <a:solidFill>
                  <a:srgbClr val="FFFFFF"/>
                </a:solidFill>
                <a:latin typeface="Calibri" pitchFamily="34" charset="0"/>
                <a:ea typeface="Calibri" pitchFamily="34" charset="-122"/>
                <a:cs typeface="Calibri" pitchFamily="34" charset="-120"/>
              </a:rPr>
              <a:t>Di = σ</a:t>
            </a:r>
            <a:r>
              <a:rPr lang="en-US" sz="1799" b="1" baseline="-25000" dirty="0">
                <a:solidFill>
                  <a:srgbClr val="FFFFFF"/>
                </a:solidFill>
                <a:latin typeface="Calibri" pitchFamily="34" charset="0"/>
                <a:ea typeface="Calibri" pitchFamily="34" charset="-122"/>
                <a:cs typeface="Calibri" pitchFamily="34" charset="-120"/>
              </a:rPr>
              <a:t>max</a:t>
            </a:r>
            <a:r>
              <a:rPr lang="en-US" sz="1799" b="1" dirty="0">
                <a:solidFill>
                  <a:srgbClr val="FFFFFF"/>
                </a:solidFill>
                <a:latin typeface="Calibri" pitchFamily="34" charset="0"/>
                <a:ea typeface="Calibri" pitchFamily="34" charset="-122"/>
                <a:cs typeface="Calibri" pitchFamily="34" charset="-120"/>
              </a:rPr>
              <a:t> / σ</a:t>
            </a:r>
            <a:r>
              <a:rPr lang="en-US" sz="1799" b="1" baseline="-25000" dirty="0">
                <a:solidFill>
                  <a:srgbClr val="FFFFFF"/>
                </a:solidFill>
                <a:latin typeface="Calibri" pitchFamily="34" charset="0"/>
                <a:ea typeface="Calibri" pitchFamily="34" charset="-122"/>
                <a:cs typeface="Calibri" pitchFamily="34" charset="-120"/>
              </a:rPr>
              <a:t>c</a:t>
            </a:r>
            <a:r>
              <a:rPr lang="en-US" sz="1799" b="1" dirty="0">
                <a:solidFill>
                  <a:srgbClr val="FFFFFF"/>
                </a:solidFill>
                <a:latin typeface="Calibri" pitchFamily="34" charset="0"/>
                <a:ea typeface="Calibri" pitchFamily="34" charset="-122"/>
                <a:cs typeface="Calibri" pitchFamily="34" charset="-120"/>
              </a:rPr>
              <a:t>         </a:t>
            </a:r>
            <a:r>
              <a:rPr lang="en-US" sz="1799" b="1" dirty="0">
                <a:solidFill>
                  <a:srgbClr val="FFFFFF"/>
                </a:solidFill>
                <a:latin typeface="Calibri" pitchFamily="34" charset="0"/>
                <a:ea typeface="Calibri" pitchFamily="34" charset="-122"/>
                <a:cs typeface="Calibri" pitchFamily="34" charset="-120"/>
                <a:sym typeface="Symbol" panose="05050102010706020507" pitchFamily="18" charset="2"/>
              </a:rPr>
              <a:t></a:t>
            </a:r>
            <a:r>
              <a:rPr lang="en-US" sz="1799" b="1" dirty="0">
                <a:solidFill>
                  <a:srgbClr val="FFFFFF"/>
                </a:solidFill>
                <a:latin typeface="Calibri" pitchFamily="34" charset="0"/>
                <a:ea typeface="Calibri" pitchFamily="34" charset="-122"/>
                <a:cs typeface="Calibri" pitchFamily="34" charset="-120"/>
              </a:rPr>
              <a:t>       </a:t>
            </a:r>
            <a:r>
              <a:rPr lang="en-US" b="1" dirty="0">
                <a:solidFill>
                  <a:srgbClr val="FFFFFF"/>
                </a:solidFill>
                <a:latin typeface="Calibri" pitchFamily="34" charset="0"/>
                <a:ea typeface="Calibri" pitchFamily="34" charset="-122"/>
                <a:cs typeface="Calibri" pitchFamily="34" charset="-120"/>
              </a:rPr>
              <a:t>3σ₁ − σ₃ / </a:t>
            </a:r>
            <a:r>
              <a:rPr lang="en-US" sz="1799" b="1" dirty="0">
                <a:solidFill>
                  <a:srgbClr val="FFFFFF"/>
                </a:solidFill>
                <a:latin typeface="Calibri" pitchFamily="34" charset="0"/>
                <a:ea typeface="Calibri" pitchFamily="34" charset="-122"/>
                <a:cs typeface="Calibri" pitchFamily="34" charset="-120"/>
              </a:rPr>
              <a:t>σ</a:t>
            </a:r>
            <a:r>
              <a:rPr lang="en-US" sz="1799" b="1" baseline="-25000" dirty="0">
                <a:solidFill>
                  <a:srgbClr val="FFFFFF"/>
                </a:solidFill>
                <a:latin typeface="Calibri" pitchFamily="34" charset="0"/>
                <a:ea typeface="Calibri" pitchFamily="34" charset="-122"/>
                <a:cs typeface="Calibri" pitchFamily="34" charset="-120"/>
              </a:rPr>
              <a:t>c</a:t>
            </a:r>
            <a:endParaRPr lang="en-US" dirty="0"/>
          </a:p>
        </p:txBody>
      </p:sp>
      <p:sp>
        <p:nvSpPr>
          <p:cNvPr id="10" name="Text 8"/>
          <p:cNvSpPr/>
          <p:nvPr/>
        </p:nvSpPr>
        <p:spPr>
          <a:xfrm>
            <a:off x="3610939" y="3337584"/>
            <a:ext cx="5027890" cy="319957"/>
          </a:xfrm>
          <a:prstGeom prst="rect">
            <a:avLst/>
          </a:prstGeom>
          <a:noFill/>
          <a:ln/>
        </p:spPr>
        <p:txBody>
          <a:bodyPr wrap="square" lIns="0" tIns="0" rIns="0" bIns="0" rtlCol="0" anchor="ctr"/>
          <a:lstStyle/>
          <a:p>
            <a:r>
              <a:rPr lang="en-US" sz="1200" i="1" dirty="0">
                <a:solidFill>
                  <a:srgbClr val="FFFFFF"/>
                </a:solidFill>
                <a:latin typeface="Calibri" pitchFamily="34" charset="0"/>
                <a:ea typeface="Calibri" pitchFamily="34" charset="-122"/>
                <a:cs typeface="Calibri" pitchFamily="34" charset="-120"/>
              </a:rPr>
              <a:t>damage initiates at 40 % of intact UCS</a:t>
            </a:r>
            <a:endParaRPr lang="en-US" sz="1200" dirty="0"/>
          </a:p>
        </p:txBody>
      </p:sp>
      <p:grpSp>
        <p:nvGrpSpPr>
          <p:cNvPr id="22" name="Group 21">
            <a:extLst>
              <a:ext uri="{FF2B5EF4-FFF2-40B4-BE49-F238E27FC236}">
                <a16:creationId xmlns:a16="http://schemas.microsoft.com/office/drawing/2014/main" id="{5F4D1E35-9076-2043-674E-838119256033}"/>
              </a:ext>
            </a:extLst>
          </p:cNvPr>
          <p:cNvGrpSpPr/>
          <p:nvPr/>
        </p:nvGrpSpPr>
        <p:grpSpPr>
          <a:xfrm>
            <a:off x="8544370" y="2789087"/>
            <a:ext cx="3385441" cy="917222"/>
            <a:chOff x="8544370" y="2789087"/>
            <a:chExt cx="3385441" cy="917222"/>
          </a:xfrm>
        </p:grpSpPr>
        <p:sp>
          <p:nvSpPr>
            <p:cNvPr id="11" name="Shape 9"/>
            <p:cNvSpPr/>
            <p:nvPr/>
          </p:nvSpPr>
          <p:spPr>
            <a:xfrm>
              <a:off x="8578526" y="2789087"/>
              <a:ext cx="3351285" cy="914162"/>
            </a:xfrm>
            <a:prstGeom prst="rect">
              <a:avLst/>
            </a:prstGeom>
            <a:solidFill>
              <a:srgbClr val="F2F2F2"/>
            </a:solidFill>
            <a:ln/>
          </p:spPr>
          <p:txBody>
            <a:bodyPr/>
            <a:lstStyle/>
            <a:p>
              <a:endParaRPr lang="en-AU" sz="1799"/>
            </a:p>
          </p:txBody>
        </p:sp>
        <p:sp>
          <p:nvSpPr>
            <p:cNvPr id="12" name="Shape 10"/>
            <p:cNvSpPr/>
            <p:nvPr/>
          </p:nvSpPr>
          <p:spPr>
            <a:xfrm>
              <a:off x="8544370" y="2792147"/>
              <a:ext cx="73133" cy="914162"/>
            </a:xfrm>
            <a:prstGeom prst="rect">
              <a:avLst/>
            </a:prstGeom>
            <a:solidFill>
              <a:srgbClr val="E48312"/>
            </a:solidFill>
            <a:ln/>
          </p:spPr>
          <p:txBody>
            <a:bodyPr/>
            <a:lstStyle/>
            <a:p>
              <a:endParaRPr lang="en-AU" sz="1799"/>
            </a:p>
          </p:txBody>
        </p:sp>
        <p:sp>
          <p:nvSpPr>
            <p:cNvPr id="13" name="Text 11"/>
            <p:cNvSpPr/>
            <p:nvPr/>
          </p:nvSpPr>
          <p:spPr>
            <a:xfrm>
              <a:off x="8724792" y="2880503"/>
              <a:ext cx="3067895" cy="342810"/>
            </a:xfrm>
            <a:prstGeom prst="rect">
              <a:avLst/>
            </a:prstGeom>
            <a:noFill/>
            <a:ln/>
          </p:spPr>
          <p:txBody>
            <a:bodyPr wrap="square" lIns="0" tIns="0" rIns="0" bIns="0" rtlCol="0" anchor="ctr"/>
            <a:lstStyle/>
            <a:p>
              <a:r>
                <a:rPr lang="en-US" sz="900" b="1" kern="0" spc="400" dirty="0">
                  <a:solidFill>
                    <a:srgbClr val="BD582C"/>
                  </a:solidFill>
                  <a:latin typeface="Calibri" pitchFamily="34" charset="0"/>
                  <a:ea typeface="Calibri" pitchFamily="34" charset="-122"/>
                  <a:cs typeface="Calibri" pitchFamily="34" charset="-120"/>
                </a:rPr>
                <a:t>THE TRICK FOR BRITTLE FAILURE</a:t>
              </a:r>
              <a:endParaRPr lang="en-US" sz="900" dirty="0"/>
            </a:p>
          </p:txBody>
        </p:sp>
        <p:sp>
          <p:nvSpPr>
            <p:cNvPr id="14" name="Text 12"/>
            <p:cNvSpPr/>
            <p:nvPr/>
          </p:nvSpPr>
          <p:spPr>
            <a:xfrm>
              <a:off x="9050202" y="3154751"/>
              <a:ext cx="2742486" cy="502789"/>
            </a:xfrm>
            <a:prstGeom prst="rect">
              <a:avLst/>
            </a:prstGeom>
            <a:noFill/>
            <a:ln/>
          </p:spPr>
          <p:txBody>
            <a:bodyPr wrap="square" lIns="0" tIns="0" rIns="0" bIns="0" rtlCol="0" anchor="ctr"/>
            <a:lstStyle/>
            <a:p>
              <a:r>
                <a:rPr lang="en-US" sz="1799" b="1" dirty="0">
                  <a:solidFill>
                    <a:srgbClr val="1A1A1A"/>
                  </a:solidFill>
                  <a:latin typeface="Calibri" pitchFamily="34" charset="0"/>
                  <a:ea typeface="Calibri" pitchFamily="34" charset="-122"/>
                  <a:cs typeface="Calibri" pitchFamily="34" charset="-120"/>
                </a:rPr>
                <a:t>m = 0   |   s = 0.11</a:t>
              </a:r>
              <a:endParaRPr lang="en-US" sz="1799" dirty="0"/>
            </a:p>
          </p:txBody>
        </p:sp>
      </p:grpSp>
      <p:grpSp>
        <p:nvGrpSpPr>
          <p:cNvPr id="23" name="Group 22">
            <a:extLst>
              <a:ext uri="{FF2B5EF4-FFF2-40B4-BE49-F238E27FC236}">
                <a16:creationId xmlns:a16="http://schemas.microsoft.com/office/drawing/2014/main" id="{FA674CC5-5210-EB97-620E-2DC247C4B922}"/>
              </a:ext>
            </a:extLst>
          </p:cNvPr>
          <p:cNvGrpSpPr/>
          <p:nvPr/>
        </p:nvGrpSpPr>
        <p:grpSpPr>
          <a:xfrm>
            <a:off x="3519523" y="4023205"/>
            <a:ext cx="8410289" cy="2056864"/>
            <a:chOff x="3519523" y="4023205"/>
            <a:chExt cx="8410289" cy="2056864"/>
          </a:xfrm>
        </p:grpSpPr>
        <p:sp>
          <p:nvSpPr>
            <p:cNvPr id="15" name="Text 13"/>
            <p:cNvSpPr/>
            <p:nvPr/>
          </p:nvSpPr>
          <p:spPr>
            <a:xfrm>
              <a:off x="3519523" y="4023205"/>
              <a:ext cx="8410289" cy="274249"/>
            </a:xfrm>
            <a:prstGeom prst="rect">
              <a:avLst/>
            </a:prstGeom>
            <a:noFill/>
            <a:ln/>
          </p:spPr>
          <p:txBody>
            <a:bodyPr wrap="square" lIns="0" tIns="0" rIns="0" bIns="0" rtlCol="0" anchor="ctr"/>
            <a:lstStyle/>
            <a:p>
              <a:r>
                <a:rPr lang="en-US" sz="1100" b="1" kern="0" spc="400" dirty="0">
                  <a:solidFill>
                    <a:srgbClr val="BD582C"/>
                  </a:solidFill>
                  <a:latin typeface="Calibri" pitchFamily="34" charset="0"/>
                  <a:ea typeface="Calibri" pitchFamily="34" charset="-122"/>
                  <a:cs typeface="Calibri" pitchFamily="34" charset="-120"/>
                </a:rPr>
                <a:t>AND THE KEY OUTPUT — THE DEPTH OF FAILURE</a:t>
              </a:r>
              <a:endParaRPr lang="en-US" sz="1100" dirty="0"/>
            </a:p>
          </p:txBody>
        </p:sp>
        <p:sp>
          <p:nvSpPr>
            <p:cNvPr id="16" name="Shape 14"/>
            <p:cNvSpPr/>
            <p:nvPr/>
          </p:nvSpPr>
          <p:spPr>
            <a:xfrm>
              <a:off x="3519523" y="4388870"/>
              <a:ext cx="8410289" cy="1005578"/>
            </a:xfrm>
            <a:prstGeom prst="rect">
              <a:avLst/>
            </a:prstGeom>
            <a:solidFill>
              <a:srgbClr val="F2F2F2"/>
            </a:solidFill>
            <a:ln/>
          </p:spPr>
          <p:txBody>
            <a:bodyPr/>
            <a:lstStyle/>
            <a:p>
              <a:endParaRPr lang="en-AU" sz="1799"/>
            </a:p>
          </p:txBody>
        </p:sp>
        <p:sp>
          <p:nvSpPr>
            <p:cNvPr id="17" name="Text 15"/>
            <p:cNvSpPr/>
            <p:nvPr/>
          </p:nvSpPr>
          <p:spPr>
            <a:xfrm>
              <a:off x="3519523" y="4525994"/>
              <a:ext cx="8410289" cy="731330"/>
            </a:xfrm>
            <a:prstGeom prst="rect">
              <a:avLst/>
            </a:prstGeom>
            <a:noFill/>
            <a:ln/>
          </p:spPr>
          <p:txBody>
            <a:bodyPr wrap="square" lIns="0" tIns="0" rIns="0" bIns="0" rtlCol="0" anchor="ctr"/>
            <a:lstStyle/>
            <a:p>
              <a:pPr algn="ctr"/>
              <a:r>
                <a:rPr lang="en-US" sz="2199" b="1" dirty="0">
                  <a:solidFill>
                    <a:srgbClr val="1A1A1A"/>
                  </a:solidFill>
                  <a:latin typeface="Calibri" pitchFamily="34" charset="0"/>
                  <a:ea typeface="Calibri" pitchFamily="34" charset="-122"/>
                  <a:cs typeface="Calibri" pitchFamily="34" charset="-120"/>
                </a:rPr>
                <a:t>Rf / a  =  0.49 (±0.1)  +  1.25 · σ</a:t>
              </a:r>
              <a:r>
                <a:rPr lang="en-US" sz="2199" b="1" baseline="-25000" dirty="0">
                  <a:solidFill>
                    <a:srgbClr val="1A1A1A"/>
                  </a:solidFill>
                  <a:latin typeface="Calibri" pitchFamily="34" charset="0"/>
                  <a:ea typeface="Calibri" pitchFamily="34" charset="-122"/>
                  <a:cs typeface="Calibri" pitchFamily="34" charset="-120"/>
                </a:rPr>
                <a:t>max</a:t>
              </a:r>
              <a:r>
                <a:rPr lang="en-US" sz="2199" b="1" dirty="0">
                  <a:solidFill>
                    <a:srgbClr val="1A1A1A"/>
                  </a:solidFill>
                  <a:latin typeface="Calibri" pitchFamily="34" charset="0"/>
                  <a:ea typeface="Calibri" pitchFamily="34" charset="-122"/>
                  <a:cs typeface="Calibri" pitchFamily="34" charset="-120"/>
                </a:rPr>
                <a:t> / σ</a:t>
              </a:r>
              <a:r>
                <a:rPr lang="en-US" sz="2199" b="1" baseline="-25000" dirty="0">
                  <a:solidFill>
                    <a:srgbClr val="1A1A1A"/>
                  </a:solidFill>
                  <a:latin typeface="Calibri" pitchFamily="34" charset="0"/>
                  <a:ea typeface="Calibri" pitchFamily="34" charset="-122"/>
                  <a:cs typeface="Calibri" pitchFamily="34" charset="-120"/>
                </a:rPr>
                <a:t>c</a:t>
              </a:r>
              <a:endParaRPr lang="en-US" sz="2199" baseline="-25000" dirty="0"/>
            </a:p>
          </p:txBody>
        </p:sp>
        <p:sp>
          <p:nvSpPr>
            <p:cNvPr id="18" name="Text 16"/>
            <p:cNvSpPr/>
            <p:nvPr/>
          </p:nvSpPr>
          <p:spPr>
            <a:xfrm>
              <a:off x="3519523" y="5577280"/>
              <a:ext cx="8410289" cy="502789"/>
            </a:xfrm>
            <a:prstGeom prst="rect">
              <a:avLst/>
            </a:prstGeom>
            <a:noFill/>
            <a:ln/>
          </p:spPr>
          <p:txBody>
            <a:bodyPr wrap="square" lIns="0" tIns="0" rIns="0" bIns="0" rtlCol="0" anchor="ctr"/>
            <a:lstStyle/>
            <a:p>
              <a:r>
                <a:rPr lang="en-US" sz="1200" i="1" dirty="0">
                  <a:solidFill>
                    <a:srgbClr val="4A4A4A"/>
                  </a:solidFill>
                  <a:latin typeface="Calibri" pitchFamily="34" charset="0"/>
                  <a:ea typeface="Calibri" pitchFamily="34" charset="-122"/>
                  <a:cs typeface="Calibri" pitchFamily="34" charset="-120"/>
                </a:rPr>
                <a:t>Because in brittle rock, peak cohesion and peak friction are NOT mobilised together — cohesion loss drives the failure.</a:t>
              </a:r>
              <a:endParaRPr lang="en-US" sz="1200" dirty="0"/>
            </a:p>
          </p:txBody>
        </p:sp>
      </p:grpSp>
      <p:sp>
        <p:nvSpPr>
          <p:cNvPr id="19" name="Shape 17"/>
          <p:cNvSpPr/>
          <p:nvPr/>
        </p:nvSpPr>
        <p:spPr>
          <a:xfrm>
            <a:off x="-1" y="6564575"/>
            <a:ext cx="12158353" cy="292532"/>
          </a:xfrm>
          <a:prstGeom prst="rect">
            <a:avLst/>
          </a:prstGeom>
          <a:solidFill>
            <a:srgbClr val="BD582C"/>
          </a:solidFill>
          <a:ln/>
        </p:spPr>
        <p:txBody>
          <a:bodyPr/>
          <a:lstStyle/>
          <a:p>
            <a:endParaRPr lang="en-AU" sz="1799"/>
          </a:p>
        </p:txBody>
      </p:sp>
      <p:pic>
        <p:nvPicPr>
          <p:cNvPr id="20" name="Image 0" descr="/home/claude/kirsch_pres/basrock_logo.png">
            <a:extLst>
              <a:ext uri="{FF2B5EF4-FFF2-40B4-BE49-F238E27FC236}">
                <a16:creationId xmlns:a16="http://schemas.microsoft.com/office/drawing/2014/main" id="{85D8CAAC-837B-F44F-2477-83DFAD6D88D0}"/>
              </a:ext>
            </a:extLst>
          </p:cNvPr>
          <p:cNvPicPr>
            <a:picLocks noChangeAspect="1"/>
          </p:cNvPicPr>
          <p:nvPr/>
        </p:nvPicPr>
        <p:blipFill>
          <a:blip r:embed="rId3"/>
          <a:srcRect/>
          <a:stretch/>
        </p:blipFill>
        <p:spPr>
          <a:xfrm>
            <a:off x="11246309" y="6591449"/>
            <a:ext cx="882191" cy="252958"/>
          </a:xfrm>
          <a:prstGeom prst="rect">
            <a:avLst/>
          </a:prstGeom>
        </p:spPr>
      </p:pic>
      <p:sp>
        <p:nvSpPr>
          <p:cNvPr id="21" name="TextBox 20">
            <a:extLst>
              <a:ext uri="{FF2B5EF4-FFF2-40B4-BE49-F238E27FC236}">
                <a16:creationId xmlns:a16="http://schemas.microsoft.com/office/drawing/2014/main" id="{EBAE0D2E-377E-9B7E-8EDA-D53F4EF43648}"/>
              </a:ext>
            </a:extLst>
          </p:cNvPr>
          <p:cNvSpPr txBox="1"/>
          <p:nvPr/>
        </p:nvSpPr>
        <p:spPr>
          <a:xfrm>
            <a:off x="3428107" y="2469130"/>
            <a:ext cx="1684913" cy="307777"/>
          </a:xfrm>
          <a:prstGeom prst="rect">
            <a:avLst/>
          </a:prstGeom>
          <a:noFill/>
        </p:spPr>
        <p:txBody>
          <a:bodyPr wrap="square" rtlCol="0">
            <a:spAutoFit/>
          </a:bodyPr>
          <a:lstStyle/>
          <a:p>
            <a:r>
              <a:rPr lang="en-US" sz="1400" b="1" dirty="0"/>
              <a:t>Damage Index =&gt; Di</a:t>
            </a:r>
            <a:endParaRPr lang="en-AU" sz="1400" b="1" dirty="0"/>
          </a:p>
        </p:txBody>
      </p:sp>
      <p:cxnSp>
        <p:nvCxnSpPr>
          <p:cNvPr id="24" name="Straight Connector 23">
            <a:extLst>
              <a:ext uri="{FF2B5EF4-FFF2-40B4-BE49-F238E27FC236}">
                <a16:creationId xmlns:a16="http://schemas.microsoft.com/office/drawing/2014/main" id="{2C34852C-D03F-16D4-409A-6C3D4F601E36}"/>
              </a:ext>
            </a:extLst>
          </p:cNvPr>
          <p:cNvCxnSpPr/>
          <p:nvPr/>
        </p:nvCxnSpPr>
        <p:spPr>
          <a:xfrm>
            <a:off x="9892042" y="3834387"/>
            <a:ext cx="1329490" cy="0"/>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6" name="Text 31">
            <a:extLst>
              <a:ext uri="{FF2B5EF4-FFF2-40B4-BE49-F238E27FC236}">
                <a16:creationId xmlns:a16="http://schemas.microsoft.com/office/drawing/2014/main" id="{A02B7E3A-487C-0D21-0D11-79F6BC0A9B7C}"/>
              </a:ext>
            </a:extLst>
          </p:cNvPr>
          <p:cNvSpPr/>
          <p:nvPr/>
        </p:nvSpPr>
        <p:spPr>
          <a:xfrm>
            <a:off x="3428107" y="6290255"/>
            <a:ext cx="2070208" cy="274320"/>
          </a:xfrm>
          <a:prstGeom prst="rect">
            <a:avLst/>
          </a:prstGeom>
          <a:noFill/>
          <a:ln/>
        </p:spPr>
        <p:txBody>
          <a:bodyPr wrap="square" rtlCol="0" anchor="ctr"/>
          <a:lstStyle/>
          <a:p>
            <a:pPr marL="0" indent="0">
              <a:buNone/>
            </a:pPr>
            <a:r>
              <a:rPr lang="en-US" sz="1050" b="1" i="1" dirty="0">
                <a:latin typeface="Calibri" pitchFamily="34" charset="0"/>
                <a:ea typeface="Calibri" pitchFamily="34" charset="-122"/>
                <a:cs typeface="Calibri" pitchFamily="34" charset="-120"/>
              </a:rPr>
              <a:t>Martin, Kaiser &amp; McCreath, 1999</a:t>
            </a:r>
            <a:endParaRPr lang="en-US" sz="105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420624"/>
            <a:ext cx="9601200" cy="274320"/>
          </a:xfrm>
          <a:prstGeom prst="rect">
            <a:avLst/>
          </a:prstGeom>
          <a:noFill/>
          <a:ln/>
        </p:spPr>
        <p:txBody>
          <a:bodyPr wrap="square" rtlCol="0" anchor="ctr"/>
          <a:lstStyle/>
          <a:p>
            <a:pPr marL="0" indent="0">
              <a:buNone/>
            </a:pPr>
            <a:r>
              <a:rPr lang="en-US" sz="1100" b="1" kern="0" spc="200" dirty="0">
                <a:solidFill>
                  <a:srgbClr val="BD582C"/>
                </a:solidFill>
                <a:latin typeface="Calibri" pitchFamily="34" charset="0"/>
                <a:ea typeface="Calibri" pitchFamily="34" charset="-122"/>
                <a:cs typeface="Calibri" pitchFamily="34" charset="-120"/>
              </a:rPr>
              <a:t>04 · CONCLUSION &amp; TOOL</a:t>
            </a:r>
            <a:endParaRPr lang="en-US" sz="1100" dirty="0"/>
          </a:p>
        </p:txBody>
      </p:sp>
      <p:sp>
        <p:nvSpPr>
          <p:cNvPr id="3" name="Text 1"/>
          <p:cNvSpPr/>
          <p:nvPr/>
        </p:nvSpPr>
        <p:spPr>
          <a:xfrm>
            <a:off x="321347" y="775282"/>
            <a:ext cx="5773065" cy="500332"/>
          </a:xfrm>
          <a:prstGeom prst="rect">
            <a:avLst/>
          </a:prstGeom>
          <a:noFill/>
          <a:ln/>
        </p:spPr>
        <p:txBody>
          <a:bodyPr wrap="square" rtlCol="0" anchor="t"/>
          <a:lstStyle/>
          <a:p>
            <a:pPr marL="0" indent="0">
              <a:lnSpc>
                <a:spcPct val="97000"/>
              </a:lnSpc>
              <a:buNone/>
            </a:pPr>
            <a:r>
              <a:rPr lang="en-US" sz="2800" b="1" dirty="0">
                <a:solidFill>
                  <a:srgbClr val="1A1A1A"/>
                </a:solidFill>
                <a:latin typeface="Calibri" pitchFamily="34" charset="0"/>
                <a:ea typeface="Calibri" pitchFamily="34" charset="-122"/>
                <a:cs typeface="Calibri" pitchFamily="34" charset="-120"/>
              </a:rPr>
              <a:t>See it move — the brittle-failure tool</a:t>
            </a:r>
            <a:endParaRPr lang="en-US" sz="2800" dirty="0"/>
          </a:p>
        </p:txBody>
      </p:sp>
      <p:pic>
        <p:nvPicPr>
          <p:cNvPr id="4" name="Image 0" descr="assets/ic_eye_rust.png"/>
          <p:cNvPicPr>
            <a:picLocks noChangeAspect="1"/>
          </p:cNvPicPr>
          <p:nvPr/>
        </p:nvPicPr>
        <p:blipFill>
          <a:blip r:embed="rId3"/>
          <a:stretch>
            <a:fillRect/>
          </a:stretch>
        </p:blipFill>
        <p:spPr>
          <a:xfrm>
            <a:off x="5346700" y="146304"/>
            <a:ext cx="548640" cy="548640"/>
          </a:xfrm>
          <a:prstGeom prst="rect">
            <a:avLst/>
          </a:prstGeom>
        </p:spPr>
      </p:pic>
      <p:sp>
        <p:nvSpPr>
          <p:cNvPr id="7" name="Shape 4"/>
          <p:cNvSpPr/>
          <p:nvPr/>
        </p:nvSpPr>
        <p:spPr>
          <a:xfrm rot="5400000">
            <a:off x="2862072" y="2944368"/>
            <a:ext cx="548640" cy="658368"/>
          </a:xfrm>
          <a:prstGeom prst="triangle">
            <a:avLst/>
          </a:prstGeom>
          <a:solidFill>
            <a:srgbClr val="FFFFFF"/>
          </a:solidFill>
          <a:ln/>
        </p:spPr>
        <p:txBody>
          <a:bodyPr/>
          <a:lstStyle/>
          <a:p>
            <a:endParaRPr lang="en-AU"/>
          </a:p>
        </p:txBody>
      </p:sp>
      <p:grpSp>
        <p:nvGrpSpPr>
          <p:cNvPr id="21" name="Group 20">
            <a:extLst>
              <a:ext uri="{FF2B5EF4-FFF2-40B4-BE49-F238E27FC236}">
                <a16:creationId xmlns:a16="http://schemas.microsoft.com/office/drawing/2014/main" id="{CDFBCADB-4A6A-FE92-B166-EBDD2F2B85D9}"/>
              </a:ext>
            </a:extLst>
          </p:cNvPr>
          <p:cNvGrpSpPr/>
          <p:nvPr/>
        </p:nvGrpSpPr>
        <p:grpSpPr>
          <a:xfrm>
            <a:off x="464660" y="5481828"/>
            <a:ext cx="5581209" cy="868680"/>
            <a:chOff x="566928" y="5257800"/>
            <a:chExt cx="5581209" cy="868680"/>
          </a:xfrm>
        </p:grpSpPr>
        <p:sp>
          <p:nvSpPr>
            <p:cNvPr id="12" name="Shape 8"/>
            <p:cNvSpPr/>
            <p:nvPr/>
          </p:nvSpPr>
          <p:spPr>
            <a:xfrm>
              <a:off x="566928" y="5257800"/>
              <a:ext cx="5581209" cy="868680"/>
            </a:xfrm>
            <a:prstGeom prst="rect">
              <a:avLst/>
            </a:prstGeom>
            <a:solidFill>
              <a:srgbClr val="BD582C"/>
            </a:solidFill>
            <a:ln/>
          </p:spPr>
          <p:txBody>
            <a:bodyPr/>
            <a:lstStyle/>
            <a:p>
              <a:endParaRPr lang="en-AU" sz="2000"/>
            </a:p>
          </p:txBody>
        </p:sp>
        <p:sp>
          <p:nvSpPr>
            <p:cNvPr id="13" name="Text 9"/>
            <p:cNvSpPr/>
            <p:nvPr/>
          </p:nvSpPr>
          <p:spPr>
            <a:xfrm>
              <a:off x="793120" y="5257800"/>
              <a:ext cx="5204620" cy="868680"/>
            </a:xfrm>
            <a:prstGeom prst="rect">
              <a:avLst/>
            </a:prstGeom>
            <a:noFill/>
            <a:ln/>
          </p:spPr>
          <p:txBody>
            <a:bodyPr wrap="square" rtlCol="0" anchor="ctr"/>
            <a:lstStyle/>
            <a:p>
              <a:pPr marL="0" indent="0" algn="l">
                <a:lnSpc>
                  <a:spcPct val="106000"/>
                </a:lnSpc>
                <a:buNone/>
              </a:pPr>
              <a:r>
                <a:rPr lang="en-US" sz="1400" b="1" dirty="0">
                  <a:solidFill>
                    <a:srgbClr val="FFFFFF"/>
                  </a:solidFill>
                  <a:latin typeface="Calibri" pitchFamily="34" charset="0"/>
                  <a:ea typeface="Calibri" pitchFamily="34" charset="-122"/>
                  <a:cs typeface="Calibri" pitchFamily="34" charset="-120"/>
                </a:rPr>
                <a:t>Watch the red dot: </a:t>
              </a:r>
              <a:r>
                <a:rPr lang="en-US" sz="1400" dirty="0">
                  <a:solidFill>
                    <a:srgbClr val="FBE9E0"/>
                  </a:solidFill>
                  <a:latin typeface="Calibri" pitchFamily="34" charset="0"/>
                  <a:ea typeface="Calibri" pitchFamily="34" charset="-122"/>
                  <a:cs typeface="Calibri" pitchFamily="34" charset="-120"/>
                </a:rPr>
                <a:t>above the brittle line but below the frictional one — failure that a frictional criterion calls “stable”. That gap is the whole point.</a:t>
              </a:r>
              <a:endParaRPr lang="en-US" sz="1400" dirty="0"/>
            </a:p>
          </p:txBody>
        </p:sp>
      </p:grpSp>
      <p:sp>
        <p:nvSpPr>
          <p:cNvPr id="14" name="Text 10"/>
          <p:cNvSpPr/>
          <p:nvPr/>
        </p:nvSpPr>
        <p:spPr>
          <a:xfrm>
            <a:off x="566928" y="6437376"/>
            <a:ext cx="8229600" cy="274320"/>
          </a:xfrm>
          <a:prstGeom prst="rect">
            <a:avLst/>
          </a:prstGeom>
          <a:noFill/>
          <a:ln/>
        </p:spPr>
        <p:txBody>
          <a:bodyPr wrap="square" rtlCol="0" anchor="ctr"/>
          <a:lstStyle/>
          <a:p>
            <a:pPr marL="0" indent="0">
              <a:buNone/>
            </a:pPr>
            <a:r>
              <a:rPr lang="en-US" sz="950" i="1" dirty="0">
                <a:solidFill>
                  <a:srgbClr val="8A8A8A"/>
                </a:solidFill>
                <a:latin typeface="Calibri" pitchFamily="34" charset="0"/>
                <a:ea typeface="Calibri" pitchFamily="34" charset="-122"/>
                <a:cs typeface="Calibri" pitchFamily="34" charset="-120"/>
              </a:rPr>
              <a:t>after Martin, Kaiser &amp; McCreath, 1999</a:t>
            </a:r>
            <a:endParaRPr lang="en-US" sz="950" dirty="0"/>
          </a:p>
        </p:txBody>
      </p:sp>
      <p:sp>
        <p:nvSpPr>
          <p:cNvPr id="15" name="Text 9">
            <a:extLst>
              <a:ext uri="{FF2B5EF4-FFF2-40B4-BE49-F238E27FC236}">
                <a16:creationId xmlns:a16="http://schemas.microsoft.com/office/drawing/2014/main" id="{3B2458EC-5EA6-341C-D51E-06891C624108}"/>
              </a:ext>
            </a:extLst>
          </p:cNvPr>
          <p:cNvSpPr/>
          <p:nvPr/>
        </p:nvSpPr>
        <p:spPr>
          <a:xfrm>
            <a:off x="10149840" y="6446520"/>
            <a:ext cx="1463040" cy="274320"/>
          </a:xfrm>
          <a:prstGeom prst="rect">
            <a:avLst/>
          </a:prstGeom>
          <a:noFill/>
          <a:ln/>
        </p:spPr>
        <p:txBody>
          <a:bodyPr wrap="square" rtlCol="0" anchor="ctr"/>
          <a:lstStyle/>
          <a:p>
            <a:pPr marL="0" indent="0" algn="r">
              <a:buNone/>
            </a:pPr>
            <a:r>
              <a:rPr lang="en-US" sz="900" b="1" dirty="0">
                <a:solidFill>
                  <a:srgbClr val="C9C2B6"/>
                </a:solidFill>
                <a:latin typeface="Calibri" pitchFamily="34" charset="0"/>
                <a:ea typeface="Calibri" pitchFamily="34" charset="-122"/>
                <a:cs typeface="Calibri" pitchFamily="34" charset="-120"/>
              </a:rPr>
              <a:t>BasRock</a:t>
            </a:r>
            <a:endParaRPr lang="en-US" sz="900" dirty="0"/>
          </a:p>
        </p:txBody>
      </p:sp>
      <p:pic>
        <p:nvPicPr>
          <p:cNvPr id="20" name="Picture 19">
            <a:extLst>
              <a:ext uri="{FF2B5EF4-FFF2-40B4-BE49-F238E27FC236}">
                <a16:creationId xmlns:a16="http://schemas.microsoft.com/office/drawing/2014/main" id="{7D2608C9-170F-DAF7-7640-94C1CA0E36D3}"/>
              </a:ext>
            </a:extLst>
          </p:cNvPr>
          <p:cNvPicPr>
            <a:picLocks noChangeAspect="1"/>
          </p:cNvPicPr>
          <p:nvPr/>
        </p:nvPicPr>
        <p:blipFill>
          <a:blip r:embed="rId4"/>
          <a:srcRect t="984"/>
          <a:stretch>
            <a:fillRect/>
          </a:stretch>
        </p:blipFill>
        <p:spPr>
          <a:xfrm>
            <a:off x="6315929" y="95048"/>
            <a:ext cx="5787839" cy="6666698"/>
          </a:xfrm>
          <a:prstGeom prst="rect">
            <a:avLst/>
          </a:prstGeom>
          <a:ln w="12700">
            <a:solidFill>
              <a:srgbClr val="BD582C"/>
            </a:solidFill>
          </a:ln>
        </p:spPr>
      </p:pic>
      <p:graphicFrame>
        <p:nvGraphicFramePr>
          <p:cNvPr id="30" name="Object 29">
            <a:hlinkClick r:id="rId5"/>
            <a:extLst>
              <a:ext uri="{FF2B5EF4-FFF2-40B4-BE49-F238E27FC236}">
                <a16:creationId xmlns:a16="http://schemas.microsoft.com/office/drawing/2014/main" id="{4FF2C760-DC43-0B55-A61D-1E06E5B1593C}"/>
              </a:ext>
            </a:extLst>
          </p:cNvPr>
          <p:cNvGraphicFramePr>
            <a:graphicFrameLocks noChangeAspect="1"/>
          </p:cNvGraphicFramePr>
          <p:nvPr>
            <p:extLst>
              <p:ext uri="{D42A27DB-BD31-4B8C-83A1-F6EECF244321}">
                <p14:modId xmlns:p14="http://schemas.microsoft.com/office/powerpoint/2010/main" val="2186446009"/>
              </p:ext>
            </p:extLst>
          </p:nvPr>
        </p:nvGraphicFramePr>
        <p:xfrm>
          <a:off x="2248090" y="3061474"/>
          <a:ext cx="1743075" cy="514350"/>
        </p:xfrm>
        <a:graphic>
          <a:graphicData uri="http://schemas.openxmlformats.org/presentationml/2006/ole">
            <mc:AlternateContent xmlns:mc="http://schemas.openxmlformats.org/markup-compatibility/2006">
              <mc:Choice xmlns:v="urn:schemas-microsoft-com:vml" Requires="v">
                <p:oleObj name="Packager Shell Object" showAsIcon="1" r:id="rId6" imgW="1743208" imgH="514350" progId="Package">
                  <p:embed/>
                </p:oleObj>
              </mc:Choice>
              <mc:Fallback>
                <p:oleObj name="Packager Shell Object" showAsIcon="1" r:id="rId6" imgW="1743208" imgH="514350" progId="Package">
                  <p:embed/>
                  <p:pic>
                    <p:nvPicPr>
                      <p:cNvPr id="0" name=""/>
                      <p:cNvPicPr/>
                      <p:nvPr/>
                    </p:nvPicPr>
                    <p:blipFill>
                      <a:blip r:embed="rId7"/>
                      <a:stretch>
                        <a:fillRect/>
                      </a:stretch>
                    </p:blipFill>
                    <p:spPr>
                      <a:xfrm>
                        <a:off x="2248090" y="3061474"/>
                        <a:ext cx="1743075" cy="514350"/>
                      </a:xfrm>
                      <a:prstGeom prst="rect">
                        <a:avLst/>
                      </a:prstGeom>
                      <a:ln w="19050">
                        <a:solidFill>
                          <a:srgbClr val="BD582C"/>
                        </a:solidFill>
                      </a:ln>
                    </p:spPr>
                  </p:pic>
                </p:oleObj>
              </mc:Fallback>
            </mc:AlternateContent>
          </a:graphicData>
        </a:graphic>
      </p:graphicFrame>
      <p:sp>
        <p:nvSpPr>
          <p:cNvPr id="6" name="TextBox 5">
            <a:extLst>
              <a:ext uri="{FF2B5EF4-FFF2-40B4-BE49-F238E27FC236}">
                <a16:creationId xmlns:a16="http://schemas.microsoft.com/office/drawing/2014/main" id="{C3386880-C8AB-F1E0-3566-D0A394261A9C}"/>
              </a:ext>
            </a:extLst>
          </p:cNvPr>
          <p:cNvSpPr txBox="1"/>
          <p:nvPr/>
        </p:nvSpPr>
        <p:spPr>
          <a:xfrm>
            <a:off x="393429" y="3626856"/>
            <a:ext cx="6096000" cy="369332"/>
          </a:xfrm>
          <a:prstGeom prst="rect">
            <a:avLst/>
          </a:prstGeom>
          <a:noFill/>
        </p:spPr>
        <p:txBody>
          <a:bodyPr wrap="square">
            <a:spAutoFit/>
          </a:bodyPr>
          <a:lstStyle/>
          <a:p>
            <a:r>
              <a:rPr lang="en-AU" dirty="0">
                <a:hlinkClick r:id="rId5"/>
              </a:rPr>
              <a:t>https://basrock.co/pptx/Tunnel%20Stress%20Analyzer.html</a:t>
            </a:r>
            <a:endParaRPr lang="en-A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 y="893"/>
            <a:ext cx="3199567" cy="4113728"/>
          </a:xfrm>
          <a:prstGeom prst="rect">
            <a:avLst/>
          </a:prstGeom>
          <a:solidFill>
            <a:schemeClr val="accent2">
              <a:lumMod val="75000"/>
            </a:schemeClr>
          </a:solidFill>
          <a:ln/>
        </p:spPr>
        <p:txBody>
          <a:bodyPr/>
          <a:lstStyle/>
          <a:p>
            <a:endParaRPr lang="en-AU" sz="1799"/>
          </a:p>
        </p:txBody>
      </p:sp>
      <p:sp>
        <p:nvSpPr>
          <p:cNvPr id="3" name="Text 1"/>
          <p:cNvSpPr/>
          <p:nvPr/>
        </p:nvSpPr>
        <p:spPr>
          <a:xfrm>
            <a:off x="228540" y="229434"/>
            <a:ext cx="2833902" cy="1188410"/>
          </a:xfrm>
          <a:prstGeom prst="rect">
            <a:avLst/>
          </a:prstGeom>
          <a:noFill/>
          <a:ln/>
        </p:spPr>
        <p:txBody>
          <a:bodyPr wrap="square" lIns="0" tIns="0" rIns="0" bIns="0" rtlCol="0" anchor="t"/>
          <a:lstStyle/>
          <a:p>
            <a:r>
              <a:rPr lang="en-US" sz="2799" b="1" dirty="0">
                <a:solidFill>
                  <a:srgbClr val="FFFFFF"/>
                </a:solidFill>
                <a:latin typeface="Calibri" pitchFamily="34" charset="0"/>
                <a:ea typeface="Calibri" pitchFamily="34" charset="-122"/>
                <a:cs typeface="Calibri" pitchFamily="34" charset="-120"/>
              </a:rPr>
              <a:t>Two paths,</a:t>
            </a:r>
            <a:endParaRPr lang="en-US" sz="2799" dirty="0"/>
          </a:p>
          <a:p>
            <a:r>
              <a:rPr lang="en-US" sz="2799" b="1" dirty="0">
                <a:solidFill>
                  <a:srgbClr val="FFFFFF"/>
                </a:solidFill>
                <a:latin typeface="Calibri" pitchFamily="34" charset="0"/>
                <a:ea typeface="Calibri" pitchFamily="34" charset="-122"/>
                <a:cs typeface="Calibri" pitchFamily="34" charset="-120"/>
              </a:rPr>
              <a:t>same Kirsch</a:t>
            </a:r>
            <a:endParaRPr lang="en-US" sz="2799" dirty="0"/>
          </a:p>
        </p:txBody>
      </p:sp>
      <p:sp>
        <p:nvSpPr>
          <p:cNvPr id="4" name="Text 2"/>
          <p:cNvSpPr/>
          <p:nvPr/>
        </p:nvSpPr>
        <p:spPr>
          <a:xfrm>
            <a:off x="228540" y="1554968"/>
            <a:ext cx="2833902" cy="2422529"/>
          </a:xfrm>
          <a:prstGeom prst="rect">
            <a:avLst/>
          </a:prstGeom>
          <a:noFill/>
          <a:ln/>
        </p:spPr>
        <p:txBody>
          <a:bodyPr wrap="square" lIns="0" tIns="0" rIns="0" bIns="0" rtlCol="0" anchor="t"/>
          <a:lstStyle/>
          <a:p>
            <a:pPr marL="342797" indent="-342797">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Same numerator</a:t>
            </a:r>
            <a:endParaRPr lang="en-US" sz="1500" dirty="0"/>
          </a:p>
          <a:p>
            <a:pPr marL="342797" indent="-342797">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Different denominator</a:t>
            </a:r>
            <a:endParaRPr lang="en-US" sz="1500" dirty="0"/>
          </a:p>
          <a:p>
            <a:pPr marL="342797" indent="-342797">
              <a:spcAft>
                <a:spcPts val="400"/>
              </a:spcAft>
              <a:buSzPct val="100000"/>
              <a:buChar char="•"/>
            </a:pPr>
            <a:r>
              <a:rPr lang="en-US" sz="1500" dirty="0">
                <a:solidFill>
                  <a:srgbClr val="FFFFFF"/>
                </a:solidFill>
                <a:latin typeface="Calibri" pitchFamily="34" charset="0"/>
                <a:ea typeface="Calibri" pitchFamily="34" charset="-122"/>
                <a:cs typeface="Calibri" pitchFamily="34" charset="-120"/>
              </a:rPr>
              <a:t>Different purpose</a:t>
            </a:r>
            <a:endParaRPr lang="en-US" sz="1500" dirty="0"/>
          </a:p>
        </p:txBody>
      </p:sp>
      <p:sp>
        <p:nvSpPr>
          <p:cNvPr id="5" name="Text 3"/>
          <p:cNvSpPr/>
          <p:nvPr/>
        </p:nvSpPr>
        <p:spPr>
          <a:xfrm>
            <a:off x="3519523" y="229434"/>
            <a:ext cx="8410289" cy="639913"/>
          </a:xfrm>
          <a:prstGeom prst="rect">
            <a:avLst/>
          </a:prstGeom>
          <a:noFill/>
          <a:ln/>
        </p:spPr>
        <p:txBody>
          <a:bodyPr wrap="square" lIns="0" tIns="0" rIns="0" bIns="0" rtlCol="0" anchor="t"/>
          <a:lstStyle/>
          <a:p>
            <a:r>
              <a:rPr lang="en-US" sz="2599" dirty="0">
                <a:solidFill>
                  <a:srgbClr val="1A1A1A"/>
                </a:solidFill>
                <a:latin typeface="Calibri" pitchFamily="34" charset="0"/>
                <a:ea typeface="Calibri" pitchFamily="34" charset="-122"/>
                <a:cs typeface="Calibri" pitchFamily="34" charset="-120"/>
              </a:rPr>
              <a:t>RCF vs the Martin/Kaiser damage index</a:t>
            </a:r>
            <a:endParaRPr lang="en-US" sz="2599" dirty="0"/>
          </a:p>
        </p:txBody>
      </p:sp>
      <p:graphicFrame>
        <p:nvGraphicFramePr>
          <p:cNvPr id="11" name="Table 0"/>
          <p:cNvGraphicFramePr>
            <a:graphicFrameLocks noGrp="1"/>
          </p:cNvGraphicFramePr>
          <p:nvPr>
            <p:extLst>
              <p:ext uri="{D42A27DB-BD31-4B8C-83A1-F6EECF244321}">
                <p14:modId xmlns:p14="http://schemas.microsoft.com/office/powerpoint/2010/main" val="4147987526"/>
              </p:ext>
            </p:extLst>
          </p:nvPr>
        </p:nvGraphicFramePr>
        <p:xfrm>
          <a:off x="3519523" y="1341727"/>
          <a:ext cx="8410289" cy="3327548"/>
        </p:xfrm>
        <a:graphic>
          <a:graphicData uri="http://schemas.openxmlformats.org/drawingml/2006/table">
            <a:tbl>
              <a:tblPr/>
              <a:tblGrid>
                <a:gridCol w="2193989">
                  <a:extLst>
                    <a:ext uri="{9D8B030D-6E8A-4147-A177-3AD203B41FA5}">
                      <a16:colId xmlns:a16="http://schemas.microsoft.com/office/drawing/2014/main" val="20000"/>
                    </a:ext>
                  </a:extLst>
                </a:gridCol>
                <a:gridCol w="3108150">
                  <a:extLst>
                    <a:ext uri="{9D8B030D-6E8A-4147-A177-3AD203B41FA5}">
                      <a16:colId xmlns:a16="http://schemas.microsoft.com/office/drawing/2014/main" val="20001"/>
                    </a:ext>
                  </a:extLst>
                </a:gridCol>
                <a:gridCol w="3108150">
                  <a:extLst>
                    <a:ext uri="{9D8B030D-6E8A-4147-A177-3AD203B41FA5}">
                      <a16:colId xmlns:a16="http://schemas.microsoft.com/office/drawing/2014/main" val="20002"/>
                    </a:ext>
                  </a:extLst>
                </a:gridCol>
              </a:tblGrid>
              <a:tr h="475364">
                <a:tc>
                  <a:txBody>
                    <a:bodyPr/>
                    <a:lstStyle/>
                    <a:p>
                      <a:pPr marL="0" indent="0">
                        <a:buNone/>
                      </a:pPr>
                      <a:endParaRPr lang="en-US" sz="1600" dirty="0"/>
                    </a:p>
                  </a:txBody>
                  <a:tcPr marL="91416" marR="91416" marT="45708" marB="45708" anchor="ctr">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solidFill>
                      <a:srgbClr val="F2F2F2"/>
                    </a:solidFill>
                  </a:tcPr>
                </a:tc>
                <a:tc>
                  <a:txBody>
                    <a:bodyPr/>
                    <a:lstStyle/>
                    <a:p>
                      <a:pPr marL="0" indent="0" algn="ctr">
                        <a:buNone/>
                      </a:pPr>
                      <a:r>
                        <a:rPr lang="en-US" sz="1800" b="1" dirty="0">
                          <a:solidFill>
                            <a:srgbClr val="FFFFFF"/>
                          </a:solidFill>
                          <a:latin typeface="Calibri" pitchFamily="34" charset="0"/>
                          <a:ea typeface="Calibri" pitchFamily="34" charset="-122"/>
                          <a:cs typeface="Calibri" pitchFamily="34" charset="-120"/>
                        </a:rPr>
                        <a:t>RCF</a:t>
                      </a:r>
                      <a:endParaRPr lang="en-US" sz="1800" dirty="0">
                        <a:latin typeface="Calibri" charset="0"/>
                        <a:ea typeface="Calibri" charset="0"/>
                        <a:cs typeface="Calibri" charset="0"/>
                      </a:endParaRPr>
                    </a:p>
                  </a:txBody>
                  <a:tcPr marL="91416" marR="91416" marT="45708" marB="45708" anchor="ctr">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solidFill>
                      <a:srgbClr val="BD582C"/>
                    </a:solidFill>
                  </a:tcPr>
                </a:tc>
                <a:tc>
                  <a:txBody>
                    <a:bodyPr/>
                    <a:lstStyle/>
                    <a:p>
                      <a:pPr marL="0" indent="0" algn="ctr">
                        <a:buNone/>
                      </a:pPr>
                      <a:r>
                        <a:rPr lang="en-US" sz="1800" b="1" dirty="0">
                          <a:solidFill>
                            <a:srgbClr val="FFFFFF"/>
                          </a:solidFill>
                          <a:latin typeface="Calibri" pitchFamily="34" charset="0"/>
                          <a:ea typeface="Calibri" pitchFamily="34" charset="-122"/>
                          <a:cs typeface="Calibri" pitchFamily="34" charset="-120"/>
                        </a:rPr>
                        <a:t>Di</a:t>
                      </a:r>
                      <a:endParaRPr lang="en-US" sz="1800" dirty="0">
                        <a:latin typeface="Calibri" charset="0"/>
                        <a:ea typeface="Calibri" charset="0"/>
                        <a:cs typeface="Calibri" charset="0"/>
                      </a:endParaRPr>
                    </a:p>
                  </a:txBody>
                  <a:tcPr marL="91416" marR="91416" marT="45708" marB="45708" anchor="ctr">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solidFill>
                      <a:srgbClr val="E48312"/>
                    </a:solidFill>
                  </a:tcPr>
                </a:tc>
                <a:extLst>
                  <a:ext uri="{0D108BD9-81ED-4DB2-BD59-A6C34878D82A}">
                    <a16:rowId xmlns:a16="http://schemas.microsoft.com/office/drawing/2014/main" val="10000"/>
                  </a:ext>
                </a:extLst>
              </a:tr>
              <a:tr h="475364">
                <a:tc>
                  <a:txBody>
                    <a:bodyPr/>
                    <a:lstStyle/>
                    <a:p>
                      <a:pPr marL="0" indent="0">
                        <a:buNone/>
                      </a:pPr>
                      <a:r>
                        <a:rPr lang="en-US" sz="1600" b="1" dirty="0">
                          <a:solidFill>
                            <a:srgbClr val="1A1A1A"/>
                          </a:solidFill>
                          <a:latin typeface="Calibri" pitchFamily="34" charset="0"/>
                          <a:ea typeface="Calibri" pitchFamily="34" charset="-122"/>
                          <a:cs typeface="Calibri" pitchFamily="34" charset="-120"/>
                        </a:rPr>
                        <a:t>Equation</a:t>
                      </a:r>
                      <a:endParaRPr lang="en-US" sz="1600" dirty="0">
                        <a:latin typeface="Calibri" charset="0"/>
                        <a:ea typeface="Calibri" charset="0"/>
                        <a:cs typeface="Calibri" charset="0"/>
                      </a:endParaRPr>
                    </a:p>
                  </a:txBody>
                  <a:tcPr marL="91416" marR="91416" marT="45708" marB="45708" anchor="ctr">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(3σ₁ − σ₃) / (F · σ</a:t>
                      </a:r>
                      <a:r>
                        <a:rPr lang="en-US" sz="1600" baseline="-25000" dirty="0">
                          <a:solidFill>
                            <a:srgbClr val="1A1A1A"/>
                          </a:solidFill>
                          <a:latin typeface="Calibri" pitchFamily="34" charset="0"/>
                          <a:ea typeface="Calibri" pitchFamily="34" charset="-122"/>
                          <a:cs typeface="Calibri" pitchFamily="34" charset="-120"/>
                        </a:rPr>
                        <a:t>c</a:t>
                      </a:r>
                      <a:r>
                        <a:rPr lang="en-US" sz="1600" dirty="0">
                          <a:solidFill>
                            <a:srgbClr val="1A1A1A"/>
                          </a:solidFill>
                          <a:latin typeface="Calibri" pitchFamily="34" charset="0"/>
                          <a:ea typeface="Calibri" pitchFamily="34" charset="-122"/>
                          <a:cs typeface="Calibri" pitchFamily="34" charset="-120"/>
                        </a:rPr>
                        <a:t>)</a:t>
                      </a:r>
                      <a:endParaRPr lang="en-US" sz="1600" dirty="0">
                        <a:latin typeface="Calibri" charset="0"/>
                        <a:ea typeface="Calibri" charset="0"/>
                        <a:cs typeface="Calibri" charset="0"/>
                      </a:endParaRPr>
                    </a:p>
                  </a:txBody>
                  <a:tcPr marL="91416" marR="91416" marT="45708" marB="45708" anchor="ctr">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tc>
                  <a:txBody>
                    <a:bodyPr/>
                    <a:lstStyle/>
                    <a:p>
                      <a:pPr marL="0" indent="0" algn="ctr">
                        <a:buNone/>
                      </a:pPr>
                      <a:r>
                        <a:rPr lang="en-US" sz="1600" dirty="0">
                          <a:solidFill>
                            <a:srgbClr val="1A1A1A"/>
                          </a:solidFill>
                          <a:latin typeface="Calibri" pitchFamily="34" charset="0"/>
                          <a:ea typeface="Calibri" pitchFamily="34" charset="-122"/>
                          <a:cs typeface="Calibri" pitchFamily="34" charset="-120"/>
                        </a:rPr>
                        <a:t>(3σ₁ − σ₃) / σ</a:t>
                      </a:r>
                      <a:r>
                        <a:rPr lang="en-US" sz="1600" baseline="-25000" dirty="0">
                          <a:solidFill>
                            <a:srgbClr val="1A1A1A"/>
                          </a:solidFill>
                          <a:latin typeface="Calibri" pitchFamily="34" charset="0"/>
                          <a:ea typeface="Calibri" pitchFamily="34" charset="-122"/>
                          <a:cs typeface="Calibri" pitchFamily="34" charset="-120"/>
                        </a:rPr>
                        <a:t>c</a:t>
                      </a:r>
                      <a:endParaRPr lang="en-US" sz="1600" baseline="-25000" dirty="0">
                        <a:latin typeface="Calibri" charset="0"/>
                        <a:ea typeface="Calibri" charset="0"/>
                        <a:cs typeface="Calibri" charset="0"/>
                      </a:endParaRPr>
                    </a:p>
                  </a:txBody>
                  <a:tcPr marL="91416" marR="91416" marT="45708" marB="45708" anchor="ctr">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extLst>
                  <a:ext uri="{0D108BD9-81ED-4DB2-BD59-A6C34878D82A}">
                    <a16:rowId xmlns:a16="http://schemas.microsoft.com/office/drawing/2014/main" val="10001"/>
                  </a:ext>
                </a:extLst>
              </a:tr>
              <a:tr h="475364">
                <a:tc>
                  <a:txBody>
                    <a:bodyPr/>
                    <a:lstStyle/>
                    <a:p>
                      <a:pPr marL="0" indent="0">
                        <a:buNone/>
                      </a:pPr>
                      <a:r>
                        <a:rPr lang="en-US" sz="1600" b="1" dirty="0">
                          <a:solidFill>
                            <a:srgbClr val="1A1A1A"/>
                          </a:solidFill>
                          <a:latin typeface="Calibri" pitchFamily="34" charset="0"/>
                          <a:ea typeface="Calibri" pitchFamily="34" charset="-122"/>
                          <a:cs typeface="Calibri" pitchFamily="34" charset="-120"/>
                        </a:rPr>
                        <a:t>Strength side</a:t>
                      </a:r>
                      <a:endParaRPr lang="en-US" sz="1600" dirty="0">
                        <a:latin typeface="Calibri" charset="0"/>
                        <a:ea typeface="Calibri" charset="0"/>
                        <a:cs typeface="Calibri" charset="0"/>
                      </a:endParaRPr>
                    </a:p>
                  </a:txBody>
                  <a:tcPr marL="91416" marR="91416" marT="45708" marB="45708" anchor="ctr">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tc>
                  <a:txBody>
                    <a:bodyPr/>
                    <a:lstStyle/>
                    <a:p>
                      <a:pPr marL="0" indent="0" algn="ctr">
                        <a:buNone/>
                      </a:pPr>
                      <a:r>
                        <a:rPr lang="en-US" sz="1400" dirty="0">
                          <a:solidFill>
                            <a:srgbClr val="262626"/>
                          </a:solidFill>
                          <a:latin typeface="Calibri" pitchFamily="34" charset="0"/>
                          <a:ea typeface="Calibri" pitchFamily="34" charset="-122"/>
                          <a:cs typeface="Calibri" pitchFamily="34" charset="-120"/>
                        </a:rPr>
                        <a:t>Rock-mass strength via F</a:t>
                      </a:r>
                      <a:endParaRPr lang="en-US" sz="1400" dirty="0">
                        <a:latin typeface="Calibri" charset="0"/>
                        <a:ea typeface="Calibri" charset="0"/>
                        <a:cs typeface="Calibri" charset="0"/>
                      </a:endParaRPr>
                    </a:p>
                  </a:txBody>
                  <a:tcPr marL="91416" marR="91416" marT="45708" marB="45708" anchor="ctr">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tc>
                  <a:txBody>
                    <a:bodyPr/>
                    <a:lstStyle/>
                    <a:p>
                      <a:pPr marL="0" indent="0" algn="ctr">
                        <a:buNone/>
                      </a:pPr>
                      <a:r>
                        <a:rPr lang="en-US" sz="1400" dirty="0">
                          <a:solidFill>
                            <a:srgbClr val="262626"/>
                          </a:solidFill>
                          <a:latin typeface="Calibri" pitchFamily="34" charset="0"/>
                          <a:ea typeface="Calibri" pitchFamily="34" charset="-122"/>
                          <a:cs typeface="Calibri" pitchFamily="34" charset="-120"/>
                        </a:rPr>
                        <a:t>Intact UCS direct</a:t>
                      </a:r>
                      <a:endParaRPr lang="en-US" sz="1400" dirty="0">
                        <a:latin typeface="Calibri" charset="0"/>
                        <a:ea typeface="Calibri" charset="0"/>
                        <a:cs typeface="Calibri" charset="0"/>
                      </a:endParaRPr>
                    </a:p>
                  </a:txBody>
                  <a:tcPr marL="91416" marR="91416" marT="45708" marB="45708" anchor="ctr">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extLst>
                  <a:ext uri="{0D108BD9-81ED-4DB2-BD59-A6C34878D82A}">
                    <a16:rowId xmlns:a16="http://schemas.microsoft.com/office/drawing/2014/main" val="10002"/>
                  </a:ext>
                </a:extLst>
              </a:tr>
              <a:tr h="475364">
                <a:tc>
                  <a:txBody>
                    <a:bodyPr/>
                    <a:lstStyle/>
                    <a:p>
                      <a:pPr marL="0" indent="0">
                        <a:buNone/>
                      </a:pPr>
                      <a:r>
                        <a:rPr lang="en-US" sz="1600" b="1" dirty="0">
                          <a:solidFill>
                            <a:srgbClr val="1A1A1A"/>
                          </a:solidFill>
                          <a:latin typeface="Calibri" pitchFamily="34" charset="0"/>
                          <a:ea typeface="Calibri" pitchFamily="34" charset="-122"/>
                          <a:cs typeface="Calibri" pitchFamily="34" charset="-120"/>
                        </a:rPr>
                        <a:t>Damage threshold</a:t>
                      </a:r>
                      <a:endParaRPr lang="en-US" sz="1600" dirty="0">
                        <a:latin typeface="Calibri" charset="0"/>
                        <a:ea typeface="Calibri" charset="0"/>
                        <a:cs typeface="Calibri" charset="0"/>
                      </a:endParaRPr>
                    </a:p>
                  </a:txBody>
                  <a:tcPr marL="91416" marR="91416" marT="45708" marB="45708" anchor="ctr">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tc>
                  <a:txBody>
                    <a:bodyPr/>
                    <a:lstStyle/>
                    <a:p>
                      <a:pPr marL="0" indent="0" algn="ctr">
                        <a:buNone/>
                      </a:pPr>
                      <a:r>
                        <a:rPr lang="en-US" sz="1600" b="1" dirty="0">
                          <a:solidFill>
                            <a:srgbClr val="BD582C"/>
                          </a:solidFill>
                          <a:latin typeface="Calibri" pitchFamily="34" charset="0"/>
                          <a:ea typeface="Calibri" pitchFamily="34" charset="-122"/>
                          <a:cs typeface="Calibri" pitchFamily="34" charset="-120"/>
                        </a:rPr>
                        <a:t>≈ 0.7</a:t>
                      </a:r>
                      <a:endParaRPr lang="en-US" sz="1600" dirty="0">
                        <a:latin typeface="Calibri" charset="0"/>
                        <a:ea typeface="Calibri" charset="0"/>
                        <a:cs typeface="Calibri" charset="0"/>
                      </a:endParaRPr>
                    </a:p>
                  </a:txBody>
                  <a:tcPr marL="91416" marR="91416" marT="45708" marB="45708" anchor="ctr">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tc>
                  <a:txBody>
                    <a:bodyPr/>
                    <a:lstStyle/>
                    <a:p>
                      <a:pPr marL="0" indent="0" algn="ctr">
                        <a:buNone/>
                      </a:pPr>
                      <a:r>
                        <a:rPr lang="en-US" sz="1600" b="1" dirty="0">
                          <a:solidFill>
                            <a:srgbClr val="BD582C"/>
                          </a:solidFill>
                          <a:latin typeface="Calibri" pitchFamily="34" charset="0"/>
                          <a:ea typeface="Calibri" pitchFamily="34" charset="-122"/>
                          <a:cs typeface="Calibri" pitchFamily="34" charset="-120"/>
                        </a:rPr>
                        <a:t>≈ 0.4</a:t>
                      </a:r>
                      <a:endParaRPr lang="en-US" sz="1600" dirty="0">
                        <a:latin typeface="Calibri" charset="0"/>
                        <a:ea typeface="Calibri" charset="0"/>
                        <a:cs typeface="Calibri" charset="0"/>
                      </a:endParaRPr>
                    </a:p>
                  </a:txBody>
                  <a:tcPr marL="91416" marR="91416" marT="45708" marB="45708" anchor="ctr">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extLst>
                  <a:ext uri="{0D108BD9-81ED-4DB2-BD59-A6C34878D82A}">
                    <a16:rowId xmlns:a16="http://schemas.microsoft.com/office/drawing/2014/main" val="10003"/>
                  </a:ext>
                </a:extLst>
              </a:tr>
              <a:tr h="475364">
                <a:tc>
                  <a:txBody>
                    <a:bodyPr/>
                    <a:lstStyle/>
                    <a:p>
                      <a:pPr marL="0" indent="0">
                        <a:buNone/>
                      </a:pPr>
                      <a:r>
                        <a:rPr lang="en-US" sz="1600" b="1" dirty="0">
                          <a:solidFill>
                            <a:srgbClr val="1A1A1A"/>
                          </a:solidFill>
                          <a:latin typeface="Calibri" pitchFamily="34" charset="0"/>
                          <a:ea typeface="Calibri" pitchFamily="34" charset="-122"/>
                          <a:cs typeface="Calibri" pitchFamily="34" charset="-120"/>
                        </a:rPr>
                        <a:t>Best for</a:t>
                      </a:r>
                      <a:endParaRPr lang="en-US" sz="1600" dirty="0">
                        <a:latin typeface="Calibri" charset="0"/>
                        <a:ea typeface="Calibri" charset="0"/>
                        <a:cs typeface="Calibri" charset="0"/>
                      </a:endParaRPr>
                    </a:p>
                  </a:txBody>
                  <a:tcPr marL="91416" marR="91416" marT="45708" marB="45708" anchor="ctr">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tc>
                  <a:txBody>
                    <a:bodyPr/>
                    <a:lstStyle/>
                    <a:p>
                      <a:pPr marL="0" indent="0" algn="ctr">
                        <a:buNone/>
                      </a:pPr>
                      <a:r>
                        <a:rPr lang="en-US" sz="1400" i="1" dirty="0">
                          <a:solidFill>
                            <a:srgbClr val="262626"/>
                          </a:solidFill>
                          <a:latin typeface="Calibri" pitchFamily="34" charset="0"/>
                          <a:ea typeface="Calibri" pitchFamily="34" charset="-122"/>
                          <a:cs typeface="Calibri" pitchFamily="34" charset="-120"/>
                        </a:rPr>
                        <a:t>Condition, sequencing, planning</a:t>
                      </a:r>
                      <a:endParaRPr lang="en-US" sz="1400" dirty="0">
                        <a:latin typeface="Calibri" charset="0"/>
                        <a:ea typeface="Calibri" charset="0"/>
                        <a:cs typeface="Calibri" charset="0"/>
                      </a:endParaRPr>
                    </a:p>
                  </a:txBody>
                  <a:tcPr marL="91416" marR="91416" marT="45708" marB="45708" anchor="ctr">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tc>
                  <a:txBody>
                    <a:bodyPr/>
                    <a:lstStyle/>
                    <a:p>
                      <a:pPr marL="0" indent="0" algn="ctr">
                        <a:buNone/>
                      </a:pPr>
                      <a:r>
                        <a:rPr lang="en-US" sz="1400" i="1" dirty="0">
                          <a:solidFill>
                            <a:srgbClr val="262626"/>
                          </a:solidFill>
                          <a:latin typeface="Calibri" pitchFamily="34" charset="0"/>
                          <a:ea typeface="Calibri" pitchFamily="34" charset="-122"/>
                          <a:cs typeface="Calibri" pitchFamily="34" charset="-120"/>
                        </a:rPr>
                        <a:t>Bolt length, support demand</a:t>
                      </a:r>
                      <a:endParaRPr lang="en-US" sz="1400" dirty="0">
                        <a:latin typeface="Calibri" charset="0"/>
                        <a:ea typeface="Calibri" charset="0"/>
                        <a:cs typeface="Calibri" charset="0"/>
                      </a:endParaRPr>
                    </a:p>
                  </a:txBody>
                  <a:tcPr marL="91416" marR="91416" marT="45708" marB="45708" anchor="ctr">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extLst>
                  <a:ext uri="{0D108BD9-81ED-4DB2-BD59-A6C34878D82A}">
                    <a16:rowId xmlns:a16="http://schemas.microsoft.com/office/drawing/2014/main" val="10004"/>
                  </a:ext>
                </a:extLst>
              </a:tr>
              <a:tr h="475364">
                <a:tc>
                  <a:txBody>
                    <a:bodyPr/>
                    <a:lstStyle/>
                    <a:p>
                      <a:pPr marL="0" indent="0">
                        <a:buNone/>
                      </a:pPr>
                      <a:r>
                        <a:rPr lang="en-US" sz="1600" b="1" dirty="0">
                          <a:solidFill>
                            <a:srgbClr val="1A1A1A"/>
                          </a:solidFill>
                          <a:latin typeface="Calibri" pitchFamily="34" charset="0"/>
                          <a:ea typeface="Calibri" pitchFamily="34" charset="-122"/>
                          <a:cs typeface="Calibri" pitchFamily="34" charset="-120"/>
                        </a:rPr>
                        <a:t>Output</a:t>
                      </a:r>
                      <a:endParaRPr lang="en-US" sz="1600" dirty="0">
                        <a:latin typeface="Calibri" charset="0"/>
                        <a:ea typeface="Calibri" charset="0"/>
                        <a:cs typeface="Calibri" charset="0"/>
                      </a:endParaRPr>
                    </a:p>
                  </a:txBody>
                  <a:tcPr marL="91416" marR="91416" marT="45708" marB="45708" anchor="ctr">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tc>
                  <a:txBody>
                    <a:bodyPr/>
                    <a:lstStyle/>
                    <a:p>
                      <a:pPr marL="0" indent="0" algn="ctr">
                        <a:buNone/>
                      </a:pPr>
                      <a:r>
                        <a:rPr lang="en-US" sz="1400" i="1" dirty="0">
                          <a:solidFill>
                            <a:srgbClr val="262626"/>
                          </a:solidFill>
                          <a:latin typeface="Calibri" pitchFamily="34" charset="0"/>
                          <a:ea typeface="Calibri" pitchFamily="34" charset="-122"/>
                          <a:cs typeface="Calibri" pitchFamily="34" charset="-120"/>
                        </a:rPr>
                        <a:t>A condition class</a:t>
                      </a:r>
                      <a:endParaRPr lang="en-US" sz="1400" dirty="0">
                        <a:latin typeface="Calibri" charset="0"/>
                        <a:ea typeface="Calibri" charset="0"/>
                        <a:cs typeface="Calibri" charset="0"/>
                      </a:endParaRPr>
                    </a:p>
                  </a:txBody>
                  <a:tcPr marL="91416" marR="91416" marT="45708" marB="45708" anchor="ctr">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tc>
                  <a:txBody>
                    <a:bodyPr/>
                    <a:lstStyle/>
                    <a:p>
                      <a:pPr marL="0" indent="0" algn="ctr">
                        <a:buNone/>
                      </a:pPr>
                      <a:r>
                        <a:rPr lang="en-US" sz="1400" i="1" dirty="0">
                          <a:solidFill>
                            <a:srgbClr val="262626"/>
                          </a:solidFill>
                          <a:latin typeface="Calibri" pitchFamily="34" charset="0"/>
                          <a:ea typeface="Calibri" pitchFamily="34" charset="-122"/>
                          <a:cs typeface="Calibri" pitchFamily="34" charset="-120"/>
                        </a:rPr>
                        <a:t>Depth of failure Rf / a</a:t>
                      </a:r>
                      <a:endParaRPr lang="en-US" sz="1400" dirty="0">
                        <a:latin typeface="Calibri" charset="0"/>
                        <a:ea typeface="Calibri" charset="0"/>
                        <a:cs typeface="Calibri" charset="0"/>
                      </a:endParaRPr>
                    </a:p>
                  </a:txBody>
                  <a:tcPr marL="91416" marR="91416" marT="45708" marB="45708" anchor="ctr">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extLst>
                  <a:ext uri="{0D108BD9-81ED-4DB2-BD59-A6C34878D82A}">
                    <a16:rowId xmlns:a16="http://schemas.microsoft.com/office/drawing/2014/main" val="10005"/>
                  </a:ext>
                </a:extLst>
              </a:tr>
              <a:tr h="475364">
                <a:tc>
                  <a:txBody>
                    <a:bodyPr/>
                    <a:lstStyle/>
                    <a:p>
                      <a:pPr marL="0" indent="0">
                        <a:buNone/>
                      </a:pPr>
                      <a:r>
                        <a:rPr lang="en-US" sz="1600" b="1" dirty="0">
                          <a:solidFill>
                            <a:srgbClr val="1A1A1A"/>
                          </a:solidFill>
                          <a:latin typeface="Calibri" pitchFamily="34" charset="0"/>
                          <a:ea typeface="Calibri" pitchFamily="34" charset="-122"/>
                          <a:cs typeface="Calibri" pitchFamily="34" charset="-120"/>
                        </a:rPr>
                        <a:t>Use in model</a:t>
                      </a:r>
                      <a:endParaRPr lang="en-US" sz="1600" dirty="0">
                        <a:latin typeface="Calibri" charset="0"/>
                        <a:ea typeface="Calibri" charset="0"/>
                        <a:cs typeface="Calibri" charset="0"/>
                      </a:endParaRPr>
                    </a:p>
                  </a:txBody>
                  <a:tcPr marL="91416" marR="91416" marT="45708" marB="45708" anchor="ctr">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tc>
                  <a:txBody>
                    <a:bodyPr/>
                    <a:lstStyle/>
                    <a:p>
                      <a:pPr marL="0" indent="0" algn="ctr">
                        <a:buNone/>
                      </a:pPr>
                      <a:r>
                        <a:rPr lang="en-US" sz="1400" i="1" dirty="0">
                          <a:solidFill>
                            <a:srgbClr val="262626"/>
                          </a:solidFill>
                          <a:latin typeface="Calibri" pitchFamily="34" charset="0"/>
                          <a:ea typeface="Calibri" pitchFamily="34" charset="-122"/>
                          <a:cs typeface="Calibri" pitchFamily="34" charset="-120"/>
                        </a:rPr>
                        <a:t>Far-field (no explicit removal)</a:t>
                      </a:r>
                      <a:endParaRPr lang="en-US" sz="1400" dirty="0">
                        <a:latin typeface="Calibri" charset="0"/>
                        <a:ea typeface="Calibri" charset="0"/>
                        <a:cs typeface="Calibri" charset="0"/>
                      </a:endParaRPr>
                    </a:p>
                  </a:txBody>
                  <a:tcPr marL="91416" marR="91416" marT="45708" marB="45708" anchor="ctr">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tc>
                  <a:txBody>
                    <a:bodyPr/>
                    <a:lstStyle/>
                    <a:p>
                      <a:pPr marL="0" indent="0" algn="ctr">
                        <a:buNone/>
                      </a:pPr>
                      <a:r>
                        <a:rPr lang="en-US" sz="1400" i="1" dirty="0">
                          <a:solidFill>
                            <a:srgbClr val="262626"/>
                          </a:solidFill>
                          <a:latin typeface="Calibri" pitchFamily="34" charset="0"/>
                          <a:ea typeface="Calibri" pitchFamily="34" charset="-122"/>
                          <a:cs typeface="Calibri" pitchFamily="34" charset="-120"/>
                        </a:rPr>
                        <a:t>Far-field + near-field m=0,s=0.11</a:t>
                      </a:r>
                      <a:endParaRPr lang="en-US" sz="1400" dirty="0">
                        <a:latin typeface="Calibri" charset="0"/>
                        <a:ea typeface="Calibri" charset="0"/>
                        <a:cs typeface="Calibri" charset="0"/>
                      </a:endParaRPr>
                    </a:p>
                  </a:txBody>
                  <a:tcPr marL="91416" marR="91416" marT="45708" marB="45708" anchor="ctr">
                    <a:lnL w="6350" cap="flat" cmpd="sng" algn="ctr">
                      <a:solidFill>
                        <a:srgbClr val="D0D0D0"/>
                      </a:solidFill>
                      <a:prstDash val="solid"/>
                      <a:round/>
                      <a:headEnd type="none" w="med" len="med"/>
                      <a:tailEnd type="none" w="med" len="med"/>
                    </a:lnL>
                    <a:lnR w="6350" cap="flat" cmpd="sng" algn="ctr">
                      <a:solidFill>
                        <a:srgbClr val="D0D0D0"/>
                      </a:solidFill>
                      <a:prstDash val="solid"/>
                      <a:round/>
                      <a:headEnd type="none" w="med" len="med"/>
                      <a:tailEnd type="none" w="med" len="med"/>
                    </a:lnR>
                    <a:lnT w="6350" cap="flat" cmpd="sng" algn="ctr">
                      <a:solidFill>
                        <a:srgbClr val="D0D0D0"/>
                      </a:solidFill>
                      <a:prstDash val="solid"/>
                      <a:round/>
                      <a:headEnd type="none" w="med" len="med"/>
                      <a:tailEnd type="none" w="med" len="med"/>
                    </a:lnT>
                    <a:lnB w="6350" cap="flat" cmpd="sng" algn="ctr">
                      <a:solidFill>
                        <a:srgbClr val="D0D0D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pSp>
        <p:nvGrpSpPr>
          <p:cNvPr id="18" name="Group 17">
            <a:extLst>
              <a:ext uri="{FF2B5EF4-FFF2-40B4-BE49-F238E27FC236}">
                <a16:creationId xmlns:a16="http://schemas.microsoft.com/office/drawing/2014/main" id="{61318F27-D854-687A-65A9-BF49DA10E713}"/>
              </a:ext>
            </a:extLst>
          </p:cNvPr>
          <p:cNvGrpSpPr/>
          <p:nvPr/>
        </p:nvGrpSpPr>
        <p:grpSpPr>
          <a:xfrm>
            <a:off x="4446601" y="5783433"/>
            <a:ext cx="6556131" cy="502789"/>
            <a:chOff x="3519523" y="5851529"/>
            <a:chExt cx="6556131" cy="502789"/>
          </a:xfrm>
        </p:grpSpPr>
        <p:sp>
          <p:nvSpPr>
            <p:cNvPr id="7" name="Shape 4"/>
            <p:cNvSpPr/>
            <p:nvPr/>
          </p:nvSpPr>
          <p:spPr>
            <a:xfrm>
              <a:off x="3519523" y="5851529"/>
              <a:ext cx="6556131" cy="502789"/>
            </a:xfrm>
            <a:prstGeom prst="rect">
              <a:avLst/>
            </a:prstGeom>
            <a:solidFill>
              <a:srgbClr val="F2F2F2"/>
            </a:solidFill>
            <a:ln/>
          </p:spPr>
          <p:txBody>
            <a:bodyPr/>
            <a:lstStyle/>
            <a:p>
              <a:endParaRPr lang="en-AU" sz="1799"/>
            </a:p>
          </p:txBody>
        </p:sp>
        <p:sp>
          <p:nvSpPr>
            <p:cNvPr id="8" name="Text 5"/>
            <p:cNvSpPr/>
            <p:nvPr/>
          </p:nvSpPr>
          <p:spPr>
            <a:xfrm>
              <a:off x="3656648" y="5851529"/>
              <a:ext cx="6419006" cy="502789"/>
            </a:xfrm>
            <a:prstGeom prst="rect">
              <a:avLst/>
            </a:prstGeom>
            <a:noFill/>
            <a:ln/>
          </p:spPr>
          <p:txBody>
            <a:bodyPr wrap="square" lIns="0" tIns="0" rIns="0" bIns="0" rtlCol="0" anchor="ctr"/>
            <a:lstStyle/>
            <a:p>
              <a:r>
                <a:rPr lang="en-US" sz="1400" b="1" i="1" dirty="0">
                  <a:solidFill>
                    <a:srgbClr val="BD582C"/>
                  </a:solidFill>
                  <a:latin typeface="Calibri" pitchFamily="34" charset="0"/>
                  <a:ea typeface="Calibri" pitchFamily="34" charset="-122"/>
                  <a:cs typeface="Calibri" pitchFamily="34" charset="-120"/>
                </a:rPr>
                <a:t>In practice, use BOTH — RCF for the planning questions, Di for the support questions.</a:t>
              </a:r>
              <a:endParaRPr lang="en-US" sz="1400" dirty="0"/>
            </a:p>
          </p:txBody>
        </p:sp>
      </p:grpSp>
      <p:sp>
        <p:nvSpPr>
          <p:cNvPr id="9" name="Shape 6"/>
          <p:cNvSpPr/>
          <p:nvPr/>
        </p:nvSpPr>
        <p:spPr>
          <a:xfrm>
            <a:off x="-1" y="6564575"/>
            <a:ext cx="12158353" cy="292532"/>
          </a:xfrm>
          <a:prstGeom prst="rect">
            <a:avLst/>
          </a:prstGeom>
          <a:solidFill>
            <a:srgbClr val="BD582C"/>
          </a:solidFill>
          <a:ln/>
        </p:spPr>
        <p:txBody>
          <a:bodyPr/>
          <a:lstStyle/>
          <a:p>
            <a:endParaRPr lang="en-AU" sz="1799"/>
          </a:p>
        </p:txBody>
      </p:sp>
      <p:pic>
        <p:nvPicPr>
          <p:cNvPr id="10" name="Image 0" descr="/home/claude/kirsch_pres/basrock_logo.png">
            <a:extLst>
              <a:ext uri="{FF2B5EF4-FFF2-40B4-BE49-F238E27FC236}">
                <a16:creationId xmlns:a16="http://schemas.microsoft.com/office/drawing/2014/main" id="{081DC6A8-11A0-78EE-E946-B9E8BD7527CD}"/>
              </a:ext>
            </a:extLst>
          </p:cNvPr>
          <p:cNvPicPr>
            <a:picLocks noChangeAspect="1"/>
          </p:cNvPicPr>
          <p:nvPr/>
        </p:nvPicPr>
        <p:blipFill>
          <a:blip r:embed="rId3"/>
          <a:srcRect/>
          <a:stretch/>
        </p:blipFill>
        <p:spPr>
          <a:xfrm>
            <a:off x="11246309" y="6591449"/>
            <a:ext cx="882191" cy="252958"/>
          </a:xfrm>
          <a:prstGeom prst="rect">
            <a:avLst/>
          </a:prstGeom>
        </p:spPr>
      </p:pic>
      <p:sp>
        <p:nvSpPr>
          <p:cNvPr id="6" name="Rectangle 5">
            <a:extLst>
              <a:ext uri="{FF2B5EF4-FFF2-40B4-BE49-F238E27FC236}">
                <a16:creationId xmlns:a16="http://schemas.microsoft.com/office/drawing/2014/main" id="{B06383BC-FEDF-417D-873F-7E6401C8C0E2}"/>
              </a:ext>
            </a:extLst>
          </p:cNvPr>
          <p:cNvSpPr/>
          <p:nvPr/>
        </p:nvSpPr>
        <p:spPr>
          <a:xfrm>
            <a:off x="6012612" y="3347048"/>
            <a:ext cx="2553418" cy="798232"/>
          </a:xfrm>
          <a:prstGeom prst="rect">
            <a:avLst/>
          </a:prstGeom>
          <a:noFill/>
          <a:ln w="57150">
            <a:solidFill>
              <a:schemeClr val="accent2">
                <a:lumMod val="75000"/>
              </a:schemeClr>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AU" sz="2800" dirty="0"/>
          </a:p>
        </p:txBody>
      </p:sp>
      <p:sp>
        <p:nvSpPr>
          <p:cNvPr id="14" name="Rectangle 13">
            <a:extLst>
              <a:ext uri="{FF2B5EF4-FFF2-40B4-BE49-F238E27FC236}">
                <a16:creationId xmlns:a16="http://schemas.microsoft.com/office/drawing/2014/main" id="{4ECDDBA5-84C3-7F5E-160A-DAFB0F3891D4}"/>
              </a:ext>
            </a:extLst>
          </p:cNvPr>
          <p:cNvSpPr/>
          <p:nvPr/>
        </p:nvSpPr>
        <p:spPr>
          <a:xfrm>
            <a:off x="9221638" y="3341296"/>
            <a:ext cx="2320505" cy="798232"/>
          </a:xfrm>
          <a:prstGeom prst="rect">
            <a:avLst/>
          </a:prstGeom>
          <a:noFill/>
          <a:ln w="57150">
            <a:solidFill>
              <a:schemeClr val="accent2">
                <a:lumMod val="75000"/>
              </a:schemeClr>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AU" sz="2800" dirty="0"/>
          </a:p>
        </p:txBody>
      </p:sp>
      <p:sp>
        <p:nvSpPr>
          <p:cNvPr id="15" name="Rectangle 14">
            <a:extLst>
              <a:ext uri="{FF2B5EF4-FFF2-40B4-BE49-F238E27FC236}">
                <a16:creationId xmlns:a16="http://schemas.microsoft.com/office/drawing/2014/main" id="{C132BD5C-4D48-A2D1-317C-AC51E6321848}"/>
              </a:ext>
            </a:extLst>
          </p:cNvPr>
          <p:cNvSpPr/>
          <p:nvPr/>
        </p:nvSpPr>
        <p:spPr>
          <a:xfrm>
            <a:off x="5857336" y="4225527"/>
            <a:ext cx="5865962" cy="513393"/>
          </a:xfrm>
          <a:prstGeom prst="rect">
            <a:avLst/>
          </a:prstGeom>
          <a:noFill/>
          <a:ln w="57150">
            <a:solidFill>
              <a:schemeClr val="accent2">
                <a:lumMod val="75000"/>
              </a:schemeClr>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AU" sz="2800" dirty="0"/>
          </a:p>
        </p:txBody>
      </p:sp>
      <p:sp>
        <p:nvSpPr>
          <p:cNvPr id="16" name="TextBox 15">
            <a:extLst>
              <a:ext uri="{FF2B5EF4-FFF2-40B4-BE49-F238E27FC236}">
                <a16:creationId xmlns:a16="http://schemas.microsoft.com/office/drawing/2014/main" id="{4D722215-CFE7-0FC0-8538-EB2BA4719007}"/>
              </a:ext>
            </a:extLst>
          </p:cNvPr>
          <p:cNvSpPr txBox="1"/>
          <p:nvPr/>
        </p:nvSpPr>
        <p:spPr>
          <a:xfrm>
            <a:off x="5715000" y="972395"/>
            <a:ext cx="3070860" cy="369332"/>
          </a:xfrm>
          <a:prstGeom prst="rect">
            <a:avLst/>
          </a:prstGeom>
          <a:noFill/>
        </p:spPr>
        <p:txBody>
          <a:bodyPr wrap="square" rtlCol="0">
            <a:spAutoFit/>
          </a:bodyPr>
          <a:lstStyle/>
          <a:p>
            <a:pPr algn="ctr"/>
            <a:r>
              <a:rPr lang="en-US" b="1" i="1" dirty="0">
                <a:solidFill>
                  <a:schemeClr val="accent2">
                    <a:lumMod val="75000"/>
                  </a:schemeClr>
                </a:solidFill>
              </a:rPr>
              <a:t>Rock Condition Factor</a:t>
            </a:r>
            <a:endParaRPr lang="en-AU" b="1" i="1" dirty="0">
              <a:solidFill>
                <a:schemeClr val="accent2">
                  <a:lumMod val="75000"/>
                </a:schemeClr>
              </a:solidFill>
            </a:endParaRPr>
          </a:p>
        </p:txBody>
      </p:sp>
      <p:sp>
        <p:nvSpPr>
          <p:cNvPr id="17" name="TextBox 16">
            <a:extLst>
              <a:ext uri="{FF2B5EF4-FFF2-40B4-BE49-F238E27FC236}">
                <a16:creationId xmlns:a16="http://schemas.microsoft.com/office/drawing/2014/main" id="{E35594D3-BCE7-0AA0-46FF-7110F3B7C785}"/>
              </a:ext>
            </a:extLst>
          </p:cNvPr>
          <p:cNvSpPr txBox="1"/>
          <p:nvPr/>
        </p:nvSpPr>
        <p:spPr>
          <a:xfrm>
            <a:off x="8813244" y="968789"/>
            <a:ext cx="3070860" cy="369332"/>
          </a:xfrm>
          <a:prstGeom prst="rect">
            <a:avLst/>
          </a:prstGeom>
          <a:noFill/>
        </p:spPr>
        <p:txBody>
          <a:bodyPr wrap="square" rtlCol="0">
            <a:spAutoFit/>
          </a:bodyPr>
          <a:lstStyle/>
          <a:p>
            <a:pPr algn="ctr"/>
            <a:r>
              <a:rPr lang="en-US" b="1" i="1" dirty="0">
                <a:solidFill>
                  <a:schemeClr val="accent2">
                    <a:lumMod val="75000"/>
                  </a:schemeClr>
                </a:solidFill>
              </a:rPr>
              <a:t>Damage Index</a:t>
            </a:r>
            <a:endParaRPr lang="en-AU" b="1" i="1" dirty="0">
              <a:solidFill>
                <a:schemeClr val="accent2">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420624"/>
            <a:ext cx="9601200" cy="274320"/>
          </a:xfrm>
          <a:prstGeom prst="rect">
            <a:avLst/>
          </a:prstGeom>
          <a:noFill/>
          <a:ln/>
        </p:spPr>
        <p:txBody>
          <a:bodyPr wrap="square" rtlCol="0" anchor="ctr"/>
          <a:lstStyle/>
          <a:p>
            <a:pPr marL="0" indent="0">
              <a:buNone/>
            </a:pPr>
            <a:r>
              <a:rPr lang="en-US" sz="1100" b="1" kern="0" spc="200" dirty="0">
                <a:solidFill>
                  <a:srgbClr val="BD582C"/>
                </a:solidFill>
                <a:latin typeface="Calibri" pitchFamily="34" charset="0"/>
                <a:ea typeface="Calibri" pitchFamily="34" charset="-122"/>
                <a:cs typeface="Calibri" pitchFamily="34" charset="-120"/>
              </a:rPr>
              <a:t>01 · BACKGROUND</a:t>
            </a:r>
            <a:endParaRPr lang="en-US" sz="1100" dirty="0"/>
          </a:p>
        </p:txBody>
      </p:sp>
      <p:sp>
        <p:nvSpPr>
          <p:cNvPr id="3" name="Text 1"/>
          <p:cNvSpPr/>
          <p:nvPr/>
        </p:nvSpPr>
        <p:spPr>
          <a:xfrm>
            <a:off x="566928" y="713232"/>
            <a:ext cx="10149840" cy="822960"/>
          </a:xfrm>
          <a:prstGeom prst="rect">
            <a:avLst/>
          </a:prstGeom>
          <a:noFill/>
          <a:ln/>
        </p:spPr>
        <p:txBody>
          <a:bodyPr wrap="square" rtlCol="0" anchor="t"/>
          <a:lstStyle/>
          <a:p>
            <a:pPr marL="0" indent="0">
              <a:lnSpc>
                <a:spcPct val="97000"/>
              </a:lnSpc>
              <a:buNone/>
            </a:pPr>
            <a:r>
              <a:rPr lang="en-US" sz="2800" b="1" dirty="0">
                <a:solidFill>
                  <a:srgbClr val="1A1A1A"/>
                </a:solidFill>
                <a:latin typeface="Calibri" pitchFamily="34" charset="0"/>
                <a:ea typeface="Calibri" pitchFamily="34" charset="-122"/>
                <a:cs typeface="Calibri" pitchFamily="34" charset="-120"/>
              </a:rPr>
              <a:t>Far-field vs near-field — two different questions</a:t>
            </a:r>
            <a:endParaRPr lang="en-US" sz="2800" dirty="0"/>
          </a:p>
        </p:txBody>
      </p:sp>
      <p:pic>
        <p:nvPicPr>
          <p:cNvPr id="4" name="Image 0" descr="assets/ic_far_rust.png"/>
          <p:cNvPicPr>
            <a:picLocks noChangeAspect="1"/>
          </p:cNvPicPr>
          <p:nvPr/>
        </p:nvPicPr>
        <p:blipFill>
          <a:blip r:embed="rId3"/>
          <a:stretch>
            <a:fillRect/>
          </a:stretch>
        </p:blipFill>
        <p:spPr>
          <a:xfrm>
            <a:off x="11045952" y="457200"/>
            <a:ext cx="548640" cy="548640"/>
          </a:xfrm>
          <a:prstGeom prst="rect">
            <a:avLst/>
          </a:prstGeom>
        </p:spPr>
      </p:pic>
      <p:pic>
        <p:nvPicPr>
          <p:cNvPr id="5" name="Image 1" descr="assets/farnear.png"/>
          <p:cNvPicPr>
            <a:picLocks noChangeAspect="1"/>
          </p:cNvPicPr>
          <p:nvPr/>
        </p:nvPicPr>
        <p:blipFill>
          <a:blip r:embed="rId4"/>
          <a:stretch>
            <a:fillRect/>
          </a:stretch>
        </p:blipFill>
        <p:spPr>
          <a:xfrm>
            <a:off x="566928" y="1828800"/>
            <a:ext cx="5029200" cy="2779471"/>
          </a:xfrm>
          <a:prstGeom prst="rect">
            <a:avLst/>
          </a:prstGeom>
        </p:spPr>
      </p:pic>
      <p:grpSp>
        <p:nvGrpSpPr>
          <p:cNvPr id="16" name="Group 15">
            <a:extLst>
              <a:ext uri="{FF2B5EF4-FFF2-40B4-BE49-F238E27FC236}">
                <a16:creationId xmlns:a16="http://schemas.microsoft.com/office/drawing/2014/main" id="{A1B66570-E47C-5CE4-7854-9EDCCCD9637D}"/>
              </a:ext>
            </a:extLst>
          </p:cNvPr>
          <p:cNvGrpSpPr/>
          <p:nvPr/>
        </p:nvGrpSpPr>
        <p:grpSpPr>
          <a:xfrm>
            <a:off x="5806440" y="1783080"/>
            <a:ext cx="5806440" cy="1554480"/>
            <a:chOff x="5806440" y="1783080"/>
            <a:chExt cx="5806440" cy="1554480"/>
          </a:xfrm>
        </p:grpSpPr>
        <p:sp>
          <p:nvSpPr>
            <p:cNvPr id="6" name="Shape 2"/>
            <p:cNvSpPr/>
            <p:nvPr/>
          </p:nvSpPr>
          <p:spPr>
            <a:xfrm>
              <a:off x="5806440" y="1783080"/>
              <a:ext cx="5806440" cy="1554480"/>
            </a:xfrm>
            <a:prstGeom prst="rect">
              <a:avLst/>
            </a:prstGeom>
            <a:solidFill>
              <a:srgbClr val="F7F3EE"/>
            </a:solidFill>
            <a:ln w="12700">
              <a:solidFill>
                <a:srgbClr val="E2DED6"/>
              </a:solidFill>
              <a:prstDash val="solid"/>
            </a:ln>
          </p:spPr>
          <p:txBody>
            <a:bodyPr/>
            <a:lstStyle/>
            <a:p>
              <a:endParaRPr lang="en-AU"/>
            </a:p>
          </p:txBody>
        </p:sp>
        <p:sp>
          <p:nvSpPr>
            <p:cNvPr id="7" name="Shape 3"/>
            <p:cNvSpPr/>
            <p:nvPr/>
          </p:nvSpPr>
          <p:spPr>
            <a:xfrm>
              <a:off x="5806440" y="1783080"/>
              <a:ext cx="64008" cy="1554480"/>
            </a:xfrm>
            <a:prstGeom prst="rect">
              <a:avLst/>
            </a:prstGeom>
            <a:solidFill>
              <a:srgbClr val="BD582C"/>
            </a:solidFill>
            <a:ln/>
          </p:spPr>
          <p:txBody>
            <a:bodyPr/>
            <a:lstStyle/>
            <a:p>
              <a:endParaRPr lang="en-AU"/>
            </a:p>
          </p:txBody>
        </p:sp>
        <p:sp>
          <p:nvSpPr>
            <p:cNvPr id="8" name="Text 4"/>
            <p:cNvSpPr/>
            <p:nvPr/>
          </p:nvSpPr>
          <p:spPr>
            <a:xfrm>
              <a:off x="6094412" y="2004540"/>
              <a:ext cx="5422392" cy="1074679"/>
            </a:xfrm>
            <a:prstGeom prst="rect">
              <a:avLst/>
            </a:prstGeom>
            <a:noFill/>
            <a:ln/>
          </p:spPr>
          <p:txBody>
            <a:bodyPr wrap="square" rtlCol="0" anchor="t"/>
            <a:lstStyle/>
            <a:p>
              <a:pPr marL="0" indent="0" algn="l">
                <a:spcAft>
                  <a:spcPts val="400"/>
                </a:spcAft>
                <a:buNone/>
              </a:pPr>
              <a:r>
                <a:rPr lang="en-US" sz="1400" b="1" dirty="0">
                  <a:solidFill>
                    <a:srgbClr val="1A1A1A"/>
                  </a:solidFill>
                  <a:latin typeface="Calibri" pitchFamily="34" charset="0"/>
                  <a:ea typeface="Calibri" pitchFamily="34" charset="-122"/>
                  <a:cs typeface="Calibri" pitchFamily="34" charset="-120"/>
                </a:rPr>
                <a:t>FAR-FIELD  ·  where should the drive go?</a:t>
              </a:r>
              <a:endParaRPr lang="en-US" sz="1400" dirty="0"/>
            </a:p>
            <a:p>
              <a:pPr marL="0" indent="0" algn="l">
                <a:lnSpc>
                  <a:spcPct val="104000"/>
                </a:lnSpc>
                <a:buNone/>
              </a:pPr>
              <a:r>
                <a:rPr lang="en-US" sz="1400" dirty="0">
                  <a:solidFill>
                    <a:srgbClr val="4A4A4A"/>
                  </a:solidFill>
                  <a:latin typeface="Calibri" pitchFamily="34" charset="0"/>
                  <a:ea typeface="Calibri" pitchFamily="34" charset="-122"/>
                  <a:cs typeface="Calibri" pitchFamily="34" charset="-120"/>
                </a:rPr>
                <a:t>Assess the stress at the position before the drive is excavated — the drive isn’t in the model. Fast; many positions from one solve. Contour to find the best location.  →  RCF, σ₁.</a:t>
              </a:r>
              <a:endParaRPr lang="en-US" sz="1400" dirty="0"/>
            </a:p>
          </p:txBody>
        </p:sp>
      </p:grpSp>
      <p:grpSp>
        <p:nvGrpSpPr>
          <p:cNvPr id="17" name="Group 16">
            <a:extLst>
              <a:ext uri="{FF2B5EF4-FFF2-40B4-BE49-F238E27FC236}">
                <a16:creationId xmlns:a16="http://schemas.microsoft.com/office/drawing/2014/main" id="{72294886-309F-465D-0F43-1ECB72C3F38F}"/>
              </a:ext>
            </a:extLst>
          </p:cNvPr>
          <p:cNvGrpSpPr/>
          <p:nvPr/>
        </p:nvGrpSpPr>
        <p:grpSpPr>
          <a:xfrm>
            <a:off x="5806440" y="3456432"/>
            <a:ext cx="5806440" cy="1371600"/>
            <a:chOff x="5806440" y="3456432"/>
            <a:chExt cx="5806440" cy="1371600"/>
          </a:xfrm>
        </p:grpSpPr>
        <p:sp>
          <p:nvSpPr>
            <p:cNvPr id="9" name="Shape 5"/>
            <p:cNvSpPr/>
            <p:nvPr/>
          </p:nvSpPr>
          <p:spPr>
            <a:xfrm>
              <a:off x="5806440" y="3456432"/>
              <a:ext cx="5806440" cy="1371600"/>
            </a:xfrm>
            <a:prstGeom prst="rect">
              <a:avLst/>
            </a:prstGeom>
            <a:solidFill>
              <a:srgbClr val="F7F3EE"/>
            </a:solidFill>
            <a:ln w="12700">
              <a:solidFill>
                <a:srgbClr val="E2DED6"/>
              </a:solidFill>
              <a:prstDash val="solid"/>
            </a:ln>
          </p:spPr>
          <p:txBody>
            <a:bodyPr/>
            <a:lstStyle/>
            <a:p>
              <a:endParaRPr lang="en-AU" sz="2400"/>
            </a:p>
          </p:txBody>
        </p:sp>
        <p:sp>
          <p:nvSpPr>
            <p:cNvPr id="10" name="Shape 6"/>
            <p:cNvSpPr/>
            <p:nvPr/>
          </p:nvSpPr>
          <p:spPr>
            <a:xfrm>
              <a:off x="5806440" y="3456432"/>
              <a:ext cx="64008" cy="1371600"/>
            </a:xfrm>
            <a:prstGeom prst="rect">
              <a:avLst/>
            </a:prstGeom>
            <a:solidFill>
              <a:srgbClr val="1C4A7A"/>
            </a:solidFill>
            <a:ln/>
          </p:spPr>
          <p:txBody>
            <a:bodyPr/>
            <a:lstStyle/>
            <a:p>
              <a:endParaRPr lang="en-AU"/>
            </a:p>
          </p:txBody>
        </p:sp>
        <p:sp>
          <p:nvSpPr>
            <p:cNvPr id="11" name="Text 7"/>
            <p:cNvSpPr/>
            <p:nvPr/>
          </p:nvSpPr>
          <p:spPr>
            <a:xfrm>
              <a:off x="6094412" y="3680373"/>
              <a:ext cx="5422392" cy="850565"/>
            </a:xfrm>
            <a:prstGeom prst="rect">
              <a:avLst/>
            </a:prstGeom>
            <a:noFill/>
            <a:ln/>
          </p:spPr>
          <p:txBody>
            <a:bodyPr wrap="square" rtlCol="0" anchor="t"/>
            <a:lstStyle/>
            <a:p>
              <a:pPr marL="0" indent="0" algn="l">
                <a:spcAft>
                  <a:spcPts val="400"/>
                </a:spcAft>
                <a:buNone/>
              </a:pPr>
              <a:r>
                <a:rPr lang="en-US" sz="1400" b="1" dirty="0">
                  <a:solidFill>
                    <a:srgbClr val="1A1A1A"/>
                  </a:solidFill>
                  <a:latin typeface="Calibri" pitchFamily="34" charset="0"/>
                  <a:ea typeface="Calibri" pitchFamily="34" charset="-122"/>
                  <a:cs typeface="Calibri" pitchFamily="34" charset="-120"/>
                </a:rPr>
                <a:t>NEAR-FIELD  ·  what are the boundary stresses?</a:t>
              </a:r>
              <a:endParaRPr lang="en-US" sz="1400" dirty="0"/>
            </a:p>
            <a:p>
              <a:pPr marL="0" indent="0" algn="l">
                <a:lnSpc>
                  <a:spcPct val="104000"/>
                </a:lnSpc>
                <a:buNone/>
              </a:pPr>
              <a:r>
                <a:rPr lang="en-US" sz="1400" dirty="0">
                  <a:solidFill>
                    <a:srgbClr val="4A4A4A"/>
                  </a:solidFill>
                  <a:latin typeface="Calibri" pitchFamily="34" charset="0"/>
                  <a:ea typeface="Calibri" pitchFamily="34" charset="-122"/>
                  <a:cs typeface="Calibri" pitchFamily="34" charset="-120"/>
                </a:rPr>
                <a:t>Explicitly excavate the drive and read the stress on its boundary.  →  extension strain; depth of brittle failure (m = 0).</a:t>
              </a:r>
              <a:endParaRPr lang="en-US" sz="1400" dirty="0"/>
            </a:p>
          </p:txBody>
        </p:sp>
      </p:grpSp>
      <p:grpSp>
        <p:nvGrpSpPr>
          <p:cNvPr id="18" name="Group 17">
            <a:extLst>
              <a:ext uri="{FF2B5EF4-FFF2-40B4-BE49-F238E27FC236}">
                <a16:creationId xmlns:a16="http://schemas.microsoft.com/office/drawing/2014/main" id="{50547FCE-3ADF-A650-9245-02E60352FF8D}"/>
              </a:ext>
            </a:extLst>
          </p:cNvPr>
          <p:cNvGrpSpPr/>
          <p:nvPr/>
        </p:nvGrpSpPr>
        <p:grpSpPr>
          <a:xfrm>
            <a:off x="5806440" y="4956048"/>
            <a:ext cx="5806440" cy="1078992"/>
            <a:chOff x="5806440" y="4956048"/>
            <a:chExt cx="5806440" cy="1078992"/>
          </a:xfrm>
        </p:grpSpPr>
        <p:sp>
          <p:nvSpPr>
            <p:cNvPr id="12" name="Shape 8"/>
            <p:cNvSpPr/>
            <p:nvPr/>
          </p:nvSpPr>
          <p:spPr>
            <a:xfrm>
              <a:off x="5806440" y="4956048"/>
              <a:ext cx="5806440" cy="1078992"/>
            </a:xfrm>
            <a:prstGeom prst="rect">
              <a:avLst/>
            </a:prstGeom>
            <a:solidFill>
              <a:srgbClr val="BD582C"/>
            </a:solidFill>
            <a:ln/>
          </p:spPr>
          <p:txBody>
            <a:bodyPr/>
            <a:lstStyle/>
            <a:p>
              <a:endParaRPr lang="en-AU"/>
            </a:p>
          </p:txBody>
        </p:sp>
        <p:sp>
          <p:nvSpPr>
            <p:cNvPr id="13" name="Text 9"/>
            <p:cNvSpPr/>
            <p:nvPr/>
          </p:nvSpPr>
          <p:spPr>
            <a:xfrm>
              <a:off x="6080760" y="4956048"/>
              <a:ext cx="5303520" cy="1078992"/>
            </a:xfrm>
            <a:prstGeom prst="rect">
              <a:avLst/>
            </a:prstGeom>
            <a:noFill/>
            <a:ln/>
          </p:spPr>
          <p:txBody>
            <a:bodyPr wrap="square" rtlCol="0" anchor="ctr"/>
            <a:lstStyle/>
            <a:p>
              <a:pPr marL="0" indent="0" algn="l">
                <a:lnSpc>
                  <a:spcPct val="106000"/>
                </a:lnSpc>
                <a:buNone/>
              </a:pPr>
              <a:r>
                <a:rPr lang="en-US" sz="1400" b="1" dirty="0">
                  <a:solidFill>
                    <a:srgbClr val="FFFFFF"/>
                  </a:solidFill>
                  <a:latin typeface="Calibri" pitchFamily="34" charset="0"/>
                  <a:ea typeface="Calibri" pitchFamily="34" charset="-122"/>
                  <a:cs typeface="Calibri" pitchFamily="34" charset="-120"/>
                </a:rPr>
                <a:t>Don’t use RCF for near-field — </a:t>
              </a:r>
              <a:r>
                <a:rPr lang="en-US" sz="1400" dirty="0">
                  <a:solidFill>
                    <a:srgbClr val="FBE9E0"/>
                  </a:solidFill>
                  <a:latin typeface="Calibri" pitchFamily="34" charset="0"/>
                  <a:ea typeface="Calibri" pitchFamily="34" charset="-122"/>
                  <a:cs typeface="Calibri" pitchFamily="34" charset="-120"/>
                </a:rPr>
                <a:t>the Kirsch concentration is already baked in. You’d be counting it twice.</a:t>
              </a:r>
              <a:endParaRPr lang="en-US" sz="1400" dirty="0"/>
            </a:p>
          </p:txBody>
        </p:sp>
      </p:grpSp>
      <p:sp>
        <p:nvSpPr>
          <p:cNvPr id="14" name="Text 10"/>
          <p:cNvSpPr/>
          <p:nvPr/>
        </p:nvSpPr>
        <p:spPr>
          <a:xfrm>
            <a:off x="566928" y="6437376"/>
            <a:ext cx="8229600" cy="274320"/>
          </a:xfrm>
          <a:prstGeom prst="rect">
            <a:avLst/>
          </a:prstGeom>
          <a:noFill/>
          <a:ln/>
        </p:spPr>
        <p:txBody>
          <a:bodyPr wrap="square" rtlCol="0" anchor="ctr"/>
          <a:lstStyle/>
          <a:p>
            <a:pPr marL="0" indent="0">
              <a:buNone/>
            </a:pPr>
            <a:r>
              <a:rPr lang="en-US" sz="950" i="1" dirty="0">
                <a:solidFill>
                  <a:srgbClr val="8A8A8A"/>
                </a:solidFill>
                <a:latin typeface="Calibri" pitchFamily="34" charset="0"/>
                <a:ea typeface="Calibri" pitchFamily="34" charset="-122"/>
                <a:cs typeface="Calibri" pitchFamily="34" charset="-120"/>
              </a:rPr>
              <a:t>Barsanti &amp; Basson, 2015</a:t>
            </a:r>
            <a:endParaRPr lang="en-US" sz="950" dirty="0"/>
          </a:p>
        </p:txBody>
      </p:sp>
      <p:sp>
        <p:nvSpPr>
          <p:cNvPr id="15" name="Text 5">
            <a:extLst>
              <a:ext uri="{FF2B5EF4-FFF2-40B4-BE49-F238E27FC236}">
                <a16:creationId xmlns:a16="http://schemas.microsoft.com/office/drawing/2014/main" id="{EC087705-E8B0-833A-9FAD-33D16BF44BA6}"/>
              </a:ext>
            </a:extLst>
          </p:cNvPr>
          <p:cNvSpPr/>
          <p:nvPr/>
        </p:nvSpPr>
        <p:spPr>
          <a:xfrm>
            <a:off x="10149840" y="6446520"/>
            <a:ext cx="1463040" cy="274320"/>
          </a:xfrm>
          <a:prstGeom prst="rect">
            <a:avLst/>
          </a:prstGeom>
          <a:noFill/>
          <a:ln/>
        </p:spPr>
        <p:txBody>
          <a:bodyPr wrap="square" rtlCol="0" anchor="ctr"/>
          <a:lstStyle/>
          <a:p>
            <a:pPr marL="0" indent="0" algn="r">
              <a:buNone/>
            </a:pPr>
            <a:r>
              <a:rPr lang="en-US" sz="900" b="1" dirty="0">
                <a:solidFill>
                  <a:srgbClr val="C9C2B6"/>
                </a:solidFill>
                <a:latin typeface="Calibri" pitchFamily="34" charset="0"/>
                <a:ea typeface="Calibri" pitchFamily="34" charset="-122"/>
                <a:cs typeface="Calibri" pitchFamily="34" charset="-120"/>
              </a:rPr>
              <a:t>BasRock</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1+#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1+#ppt_w/2"/>
                                          </p:val>
                                        </p:tav>
                                        <p:tav tm="100000">
                                          <p:val>
                                            <p:strVal val="#ppt_x"/>
                                          </p:val>
                                        </p:tav>
                                      </p:tavLst>
                                    </p:anim>
                                    <p:anim calcmode="lin" valueType="num">
                                      <p:cBhvr additive="base">
                                        <p:cTn id="20"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420624"/>
            <a:ext cx="9601200" cy="274320"/>
          </a:xfrm>
          <a:prstGeom prst="rect">
            <a:avLst/>
          </a:prstGeom>
          <a:noFill/>
          <a:ln/>
        </p:spPr>
        <p:txBody>
          <a:bodyPr wrap="square" rtlCol="0" anchor="ctr"/>
          <a:lstStyle/>
          <a:p>
            <a:pPr marL="0" indent="0">
              <a:buNone/>
            </a:pPr>
            <a:r>
              <a:rPr lang="en-US" sz="1100" b="1" kern="0" spc="200" dirty="0">
                <a:solidFill>
                  <a:srgbClr val="BD582C"/>
                </a:solidFill>
                <a:latin typeface="Calibri" pitchFamily="34" charset="0"/>
                <a:ea typeface="Calibri" pitchFamily="34" charset="-122"/>
                <a:cs typeface="Calibri" pitchFamily="34" charset="-120"/>
              </a:rPr>
              <a:t>01 · BACKGROUND</a:t>
            </a:r>
            <a:endParaRPr lang="en-US" sz="1100" dirty="0"/>
          </a:p>
        </p:txBody>
      </p:sp>
      <p:sp>
        <p:nvSpPr>
          <p:cNvPr id="3" name="Text 1"/>
          <p:cNvSpPr/>
          <p:nvPr/>
        </p:nvSpPr>
        <p:spPr>
          <a:xfrm>
            <a:off x="566928" y="713232"/>
            <a:ext cx="10149840" cy="822960"/>
          </a:xfrm>
          <a:prstGeom prst="rect">
            <a:avLst/>
          </a:prstGeom>
          <a:noFill/>
          <a:ln/>
        </p:spPr>
        <p:txBody>
          <a:bodyPr wrap="square" rtlCol="0" anchor="t"/>
          <a:lstStyle/>
          <a:p>
            <a:pPr marL="0" indent="0">
              <a:lnSpc>
                <a:spcPct val="97000"/>
              </a:lnSpc>
              <a:buNone/>
            </a:pPr>
            <a:r>
              <a:rPr lang="en-US" sz="2800" b="1" dirty="0">
                <a:solidFill>
                  <a:srgbClr val="1A1A1A"/>
                </a:solidFill>
                <a:latin typeface="Calibri" pitchFamily="34" charset="0"/>
                <a:ea typeface="Calibri" pitchFamily="34" charset="-122"/>
                <a:cs typeface="Calibri" pitchFamily="34" charset="-120"/>
              </a:rPr>
              <a:t>Minodes — carrying the model back to the drive</a:t>
            </a:r>
            <a:endParaRPr lang="en-US" sz="2800" dirty="0"/>
          </a:p>
        </p:txBody>
      </p:sp>
      <p:pic>
        <p:nvPicPr>
          <p:cNvPr id="4" name="Image 0" descr="assets/ic_pin_rust.png"/>
          <p:cNvPicPr>
            <a:picLocks noChangeAspect="1"/>
          </p:cNvPicPr>
          <p:nvPr/>
        </p:nvPicPr>
        <p:blipFill>
          <a:blip r:embed="rId3"/>
          <a:stretch>
            <a:fillRect/>
          </a:stretch>
        </p:blipFill>
        <p:spPr>
          <a:xfrm>
            <a:off x="11045952" y="457200"/>
            <a:ext cx="548640" cy="548640"/>
          </a:xfrm>
          <a:prstGeom prst="rect">
            <a:avLst/>
          </a:prstGeom>
        </p:spPr>
      </p:pic>
      <p:pic>
        <p:nvPicPr>
          <p:cNvPr id="5" name="Image 1" descr="assets/minodes.png"/>
          <p:cNvPicPr>
            <a:picLocks noChangeAspect="1"/>
          </p:cNvPicPr>
          <p:nvPr/>
        </p:nvPicPr>
        <p:blipFill>
          <a:blip r:embed="rId4"/>
          <a:stretch>
            <a:fillRect/>
          </a:stretch>
        </p:blipFill>
        <p:spPr>
          <a:xfrm>
            <a:off x="566928" y="1874520"/>
            <a:ext cx="5166360" cy="2446640"/>
          </a:xfrm>
          <a:prstGeom prst="rect">
            <a:avLst/>
          </a:prstGeom>
        </p:spPr>
      </p:pic>
      <p:sp>
        <p:nvSpPr>
          <p:cNvPr id="6" name="Text 2"/>
          <p:cNvSpPr/>
          <p:nvPr/>
        </p:nvSpPr>
        <p:spPr>
          <a:xfrm>
            <a:off x="5897880" y="2011680"/>
            <a:ext cx="5715000" cy="2926080"/>
          </a:xfrm>
          <a:prstGeom prst="rect">
            <a:avLst/>
          </a:prstGeom>
          <a:noFill/>
          <a:ln/>
        </p:spPr>
        <p:txBody>
          <a:bodyPr wrap="square" rtlCol="0" anchor="t"/>
          <a:lstStyle/>
          <a:p>
            <a:pPr marL="342900" indent="-342900">
              <a:lnSpc>
                <a:spcPct val="112000"/>
              </a:lnSpc>
              <a:spcAft>
                <a:spcPts val="1100"/>
              </a:spcAft>
              <a:buSzPct val="100000"/>
              <a:buChar char="•"/>
            </a:pPr>
            <a:r>
              <a:rPr lang="en-US" sz="1550" dirty="0">
                <a:solidFill>
                  <a:srgbClr val="4A4A4A"/>
                </a:solidFill>
                <a:latin typeface="Calibri" pitchFamily="34" charset="0"/>
                <a:ea typeface="Calibri" pitchFamily="34" charset="-122"/>
                <a:cs typeface="Calibri" pitchFamily="34" charset="-120"/>
              </a:rPr>
              <a:t>Points dotted along the development at regular intervals.</a:t>
            </a:r>
            <a:endParaRPr lang="en-US" sz="1550" dirty="0"/>
          </a:p>
          <a:p>
            <a:pPr marL="342900" indent="-342900">
              <a:lnSpc>
                <a:spcPct val="112000"/>
              </a:lnSpc>
              <a:spcAft>
                <a:spcPts val="1100"/>
              </a:spcAft>
              <a:buSzPct val="100000"/>
              <a:buChar char="•"/>
            </a:pPr>
            <a:r>
              <a:rPr lang="en-US" sz="1550" dirty="0">
                <a:solidFill>
                  <a:srgbClr val="4A4A4A"/>
                </a:solidFill>
                <a:latin typeface="Calibri" pitchFamily="34" charset="0"/>
                <a:ea typeface="Calibri" pitchFamily="34" charset="-122"/>
                <a:cs typeface="Calibri" pitchFamily="34" charset="-120"/>
              </a:rPr>
              <a:t>Each one carries span, support, PPV hazard and RQD.</a:t>
            </a:r>
            <a:endParaRPr lang="en-US" sz="1550" dirty="0"/>
          </a:p>
          <a:p>
            <a:pPr marL="342900" indent="-342900">
              <a:lnSpc>
                <a:spcPct val="112000"/>
              </a:lnSpc>
              <a:buSzPct val="100000"/>
              <a:buChar char="•"/>
            </a:pPr>
            <a:r>
              <a:rPr lang="en-US" sz="1550" dirty="0">
                <a:solidFill>
                  <a:srgbClr val="4A4A4A"/>
                </a:solidFill>
                <a:latin typeface="Calibri" pitchFamily="34" charset="0"/>
                <a:ea typeface="Calibri" pitchFamily="34" charset="-122"/>
                <a:cs typeface="Calibri" pitchFamily="34" charset="-120"/>
              </a:rPr>
              <a:t>They bridge a model result to the real excavation geometry — sample along the drive and compare directly with mapped conditions.</a:t>
            </a:r>
            <a:endParaRPr lang="en-US" sz="1550" dirty="0"/>
          </a:p>
        </p:txBody>
      </p:sp>
      <p:sp>
        <p:nvSpPr>
          <p:cNvPr id="7" name="Text 3"/>
          <p:cNvSpPr/>
          <p:nvPr/>
        </p:nvSpPr>
        <p:spPr>
          <a:xfrm>
            <a:off x="566928" y="6437376"/>
            <a:ext cx="8229600" cy="274320"/>
          </a:xfrm>
          <a:prstGeom prst="rect">
            <a:avLst/>
          </a:prstGeom>
          <a:noFill/>
          <a:ln/>
        </p:spPr>
        <p:txBody>
          <a:bodyPr wrap="square" rtlCol="0" anchor="ctr"/>
          <a:lstStyle/>
          <a:p>
            <a:pPr marL="0" indent="0">
              <a:buNone/>
            </a:pPr>
            <a:r>
              <a:rPr lang="en-US" sz="950" i="1" dirty="0">
                <a:solidFill>
                  <a:srgbClr val="8A8A8A"/>
                </a:solidFill>
                <a:latin typeface="Calibri" pitchFamily="34" charset="0"/>
                <a:ea typeface="Calibri" pitchFamily="34" charset="-122"/>
                <a:cs typeface="Calibri" pitchFamily="34" charset="-120"/>
              </a:rPr>
              <a:t>Basson · mXrap / GEM4D</a:t>
            </a:r>
            <a:endParaRPr lang="en-US" sz="950" dirty="0"/>
          </a:p>
        </p:txBody>
      </p:sp>
      <p:sp>
        <p:nvSpPr>
          <p:cNvPr id="8" name="Text 4"/>
          <p:cNvSpPr/>
          <p:nvPr/>
        </p:nvSpPr>
        <p:spPr>
          <a:xfrm>
            <a:off x="10149840" y="6446520"/>
            <a:ext cx="1463040" cy="274320"/>
          </a:xfrm>
          <a:prstGeom prst="rect">
            <a:avLst/>
          </a:prstGeom>
          <a:noFill/>
          <a:ln/>
        </p:spPr>
        <p:txBody>
          <a:bodyPr wrap="square" rtlCol="0" anchor="ctr"/>
          <a:lstStyle/>
          <a:p>
            <a:pPr marL="0" indent="0" algn="r">
              <a:buNone/>
            </a:pPr>
            <a:r>
              <a:rPr lang="en-US" sz="900" b="1" dirty="0">
                <a:solidFill>
                  <a:srgbClr val="C9C2B6"/>
                </a:solidFill>
                <a:latin typeface="Calibri" pitchFamily="34" charset="0"/>
                <a:ea typeface="Calibri" pitchFamily="34" charset="-122"/>
                <a:cs typeface="Calibri" pitchFamily="34" charset="-120"/>
              </a:rPr>
              <a:t>BasRock</a:t>
            </a:r>
            <a:endParaRPr lang="en-US" sz="900" dirty="0"/>
          </a:p>
        </p:txBody>
      </p:sp>
      <p:grpSp>
        <p:nvGrpSpPr>
          <p:cNvPr id="44" name="Group 43">
            <a:extLst>
              <a:ext uri="{FF2B5EF4-FFF2-40B4-BE49-F238E27FC236}">
                <a16:creationId xmlns:a16="http://schemas.microsoft.com/office/drawing/2014/main" id="{948B9607-8B79-5388-6BF7-C5A6C339BF54}"/>
              </a:ext>
            </a:extLst>
          </p:cNvPr>
          <p:cNvGrpSpPr/>
          <p:nvPr/>
        </p:nvGrpSpPr>
        <p:grpSpPr>
          <a:xfrm>
            <a:off x="1070811" y="2251909"/>
            <a:ext cx="4110788" cy="1676402"/>
            <a:chOff x="1070811" y="2251909"/>
            <a:chExt cx="4110788" cy="1676402"/>
          </a:xfrm>
        </p:grpSpPr>
        <p:cxnSp>
          <p:nvCxnSpPr>
            <p:cNvPr id="10" name="Straight Connector 9">
              <a:extLst>
                <a:ext uri="{FF2B5EF4-FFF2-40B4-BE49-F238E27FC236}">
                  <a16:creationId xmlns:a16="http://schemas.microsoft.com/office/drawing/2014/main" id="{D7C30F89-3AFE-4DAB-0B79-DA26F624AA34}"/>
                </a:ext>
              </a:extLst>
            </p:cNvPr>
            <p:cNvCxnSpPr>
              <a:cxnSpLocks/>
            </p:cNvCxnSpPr>
            <p:nvPr/>
          </p:nvCxnSpPr>
          <p:spPr>
            <a:xfrm flipH="1">
              <a:off x="1070811" y="3043989"/>
              <a:ext cx="330868" cy="451185"/>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9AAB38D-150C-A14F-BA95-B78C582987DE}"/>
                </a:ext>
              </a:extLst>
            </p:cNvPr>
            <p:cNvCxnSpPr>
              <a:cxnSpLocks/>
            </p:cNvCxnSpPr>
            <p:nvPr/>
          </p:nvCxnSpPr>
          <p:spPr>
            <a:xfrm flipH="1">
              <a:off x="1512127" y="3285942"/>
              <a:ext cx="228440" cy="451185"/>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C157A46-A940-6919-031B-01858E0021FA}"/>
                </a:ext>
              </a:extLst>
            </p:cNvPr>
            <p:cNvCxnSpPr>
              <a:cxnSpLocks/>
            </p:cNvCxnSpPr>
            <p:nvPr/>
          </p:nvCxnSpPr>
          <p:spPr>
            <a:xfrm flipH="1">
              <a:off x="1961145" y="3421981"/>
              <a:ext cx="112452" cy="50633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E4C0762-C02C-493D-E3B2-D8639E9863AA}"/>
                </a:ext>
              </a:extLst>
            </p:cNvPr>
            <p:cNvCxnSpPr>
              <a:cxnSpLocks/>
            </p:cNvCxnSpPr>
            <p:nvPr/>
          </p:nvCxnSpPr>
          <p:spPr>
            <a:xfrm>
              <a:off x="2719136" y="3396512"/>
              <a:ext cx="162426" cy="453591"/>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2588A09-FBC8-CB2C-1075-23D652FE9967}"/>
                </a:ext>
              </a:extLst>
            </p:cNvPr>
            <p:cNvCxnSpPr>
              <a:cxnSpLocks/>
            </p:cNvCxnSpPr>
            <p:nvPr/>
          </p:nvCxnSpPr>
          <p:spPr>
            <a:xfrm>
              <a:off x="2404312" y="3474720"/>
              <a:ext cx="0" cy="453591"/>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5DD9FF3-AB42-5423-92B1-C14637A72D2F}"/>
                </a:ext>
              </a:extLst>
            </p:cNvPr>
            <p:cNvCxnSpPr>
              <a:cxnSpLocks/>
            </p:cNvCxnSpPr>
            <p:nvPr/>
          </p:nvCxnSpPr>
          <p:spPr>
            <a:xfrm flipH="1">
              <a:off x="5107404" y="2251909"/>
              <a:ext cx="74195" cy="473244"/>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DCC6C3F-2664-E178-8666-68C872BCF308}"/>
                </a:ext>
              </a:extLst>
            </p:cNvPr>
            <p:cNvCxnSpPr>
              <a:cxnSpLocks/>
            </p:cNvCxnSpPr>
            <p:nvPr/>
          </p:nvCxnSpPr>
          <p:spPr>
            <a:xfrm>
              <a:off x="3052170" y="3230479"/>
              <a:ext cx="283968" cy="392828"/>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BDC19CE-C772-6C79-0F4F-879B6B66B303}"/>
                </a:ext>
              </a:extLst>
            </p:cNvPr>
            <p:cNvCxnSpPr>
              <a:cxnSpLocks/>
            </p:cNvCxnSpPr>
            <p:nvPr/>
          </p:nvCxnSpPr>
          <p:spPr>
            <a:xfrm>
              <a:off x="3425499" y="2949122"/>
              <a:ext cx="334369" cy="44739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9F77E0F-EE9D-8A0A-B584-88FEB6C48554}"/>
                </a:ext>
              </a:extLst>
            </p:cNvPr>
            <p:cNvCxnSpPr>
              <a:cxnSpLocks/>
            </p:cNvCxnSpPr>
            <p:nvPr/>
          </p:nvCxnSpPr>
          <p:spPr>
            <a:xfrm>
              <a:off x="3827680" y="2698495"/>
              <a:ext cx="283968" cy="392828"/>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E9A5928-3C6C-53E5-E993-0D1BE7157656}"/>
                </a:ext>
              </a:extLst>
            </p:cNvPr>
            <p:cNvCxnSpPr>
              <a:cxnSpLocks/>
            </p:cNvCxnSpPr>
            <p:nvPr/>
          </p:nvCxnSpPr>
          <p:spPr>
            <a:xfrm>
              <a:off x="4262693" y="2442411"/>
              <a:ext cx="204849" cy="452498"/>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599DA25-700A-4CD2-D4C2-740CAAF0CB6C}"/>
                </a:ext>
              </a:extLst>
            </p:cNvPr>
            <p:cNvCxnSpPr>
              <a:cxnSpLocks/>
            </p:cNvCxnSpPr>
            <p:nvPr/>
          </p:nvCxnSpPr>
          <p:spPr>
            <a:xfrm>
              <a:off x="4705792" y="2294021"/>
              <a:ext cx="106840" cy="44918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p:cTn id="15" dur="500" fill="hold"/>
                                        <p:tgtEl>
                                          <p:spTgt spid="44"/>
                                        </p:tgtEl>
                                        <p:attrNameLst>
                                          <p:attrName>ppt_w</p:attrName>
                                        </p:attrNameLst>
                                      </p:cBhvr>
                                      <p:tavLst>
                                        <p:tav tm="0">
                                          <p:val>
                                            <p:fltVal val="0"/>
                                          </p:val>
                                        </p:tav>
                                        <p:tav tm="100000">
                                          <p:val>
                                            <p:strVal val="#ppt_w"/>
                                          </p:val>
                                        </p:tav>
                                      </p:tavLst>
                                    </p:anim>
                                    <p:anim calcmode="lin" valueType="num">
                                      <p:cBhvr>
                                        <p:cTn id="16" dur="500" fill="hold"/>
                                        <p:tgtEl>
                                          <p:spTgt spid="44"/>
                                        </p:tgtEl>
                                        <p:attrNameLst>
                                          <p:attrName>ppt_h</p:attrName>
                                        </p:attrNameLst>
                                      </p:cBhvr>
                                      <p:tavLst>
                                        <p:tav tm="0">
                                          <p:val>
                                            <p:fltVal val="0"/>
                                          </p:val>
                                        </p:tav>
                                        <p:tav tm="100000">
                                          <p:val>
                                            <p:strVal val="#ppt_h"/>
                                          </p:val>
                                        </p:tav>
                                      </p:tavLst>
                                    </p:anim>
                                    <p:animEffect transition="in" filter="fade">
                                      <p:cBhvr>
                                        <p:cTn id="1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name="Slide 9">
    <p:bg>
      <p:bgPr>
        <a:solidFill>
          <a:srgbClr val="BD582C"/>
        </a:solidFill>
        <a:effectLst/>
      </p:bgPr>
    </p:bg>
    <p:spTree>
      <p:nvGrpSpPr>
        <p:cNvPr id="1" name=""/>
        <p:cNvGrpSpPr/>
        <p:nvPr/>
      </p:nvGrpSpPr>
      <p:grpSpPr>
        <a:xfrm>
          <a:off x="0" y="0"/>
          <a:ext cx="0" cy="0"/>
          <a:chOff x="0" y="0"/>
          <a:chExt cx="0" cy="0"/>
        </a:xfrm>
      </p:grpSpPr>
      <p:sp>
        <p:nvSpPr>
          <p:cNvPr id="2" name="Shape 0"/>
          <p:cNvSpPr/>
          <p:nvPr/>
        </p:nvSpPr>
        <p:spPr>
          <a:xfrm>
            <a:off x="1165860" y="2263140"/>
            <a:ext cx="2331720" cy="2331720"/>
          </a:xfrm>
          <a:prstGeom prst="ellipse">
            <a:avLst/>
          </a:prstGeom>
          <a:solidFill>
            <a:srgbClr val="BD582C"/>
          </a:solidFill>
          <a:ln w="38100">
            <a:solidFill>
              <a:srgbClr val="FFFFFF"/>
            </a:solidFill>
            <a:prstDash val="solid"/>
          </a:ln>
        </p:spPr>
        <p:txBody>
          <a:bodyPr/>
          <a:lstStyle/>
          <a:p>
            <a:endParaRPr lang="en-AU"/>
          </a:p>
        </p:txBody>
      </p:sp>
      <p:sp>
        <p:nvSpPr>
          <p:cNvPr id="3" name="Shape 1"/>
          <p:cNvSpPr/>
          <p:nvPr/>
        </p:nvSpPr>
        <p:spPr>
          <a:xfrm>
            <a:off x="1394460" y="2491740"/>
            <a:ext cx="1874520" cy="1874520"/>
          </a:xfrm>
          <a:prstGeom prst="ellipse">
            <a:avLst/>
          </a:prstGeom>
          <a:solidFill>
            <a:srgbClr val="BD582C"/>
          </a:solidFill>
          <a:ln w="12700">
            <a:solidFill>
              <a:srgbClr val="F2C9B6"/>
            </a:solidFill>
            <a:prstDash val="solid"/>
          </a:ln>
        </p:spPr>
        <p:txBody>
          <a:bodyPr/>
          <a:lstStyle/>
          <a:p>
            <a:endParaRPr lang="en-AU"/>
          </a:p>
        </p:txBody>
      </p:sp>
      <p:sp>
        <p:nvSpPr>
          <p:cNvPr id="4" name="Text 2"/>
          <p:cNvSpPr/>
          <p:nvPr/>
        </p:nvSpPr>
        <p:spPr>
          <a:xfrm>
            <a:off x="1165860" y="2263140"/>
            <a:ext cx="2331720" cy="2331720"/>
          </a:xfrm>
          <a:prstGeom prst="rect">
            <a:avLst/>
          </a:prstGeom>
          <a:noFill/>
          <a:ln/>
        </p:spPr>
        <p:txBody>
          <a:bodyPr wrap="square" rtlCol="0" anchor="ctr"/>
          <a:lstStyle/>
          <a:p>
            <a:pPr marL="0" indent="0" algn="ctr">
              <a:buNone/>
            </a:pPr>
            <a:r>
              <a:rPr lang="en-US" sz="7400" b="1" dirty="0">
                <a:solidFill>
                  <a:srgbClr val="FFFFFF"/>
                </a:solidFill>
                <a:latin typeface="Calibri" pitchFamily="34" charset="0"/>
                <a:ea typeface="Calibri" pitchFamily="34" charset="-122"/>
                <a:cs typeface="Calibri" pitchFamily="34" charset="-120"/>
              </a:rPr>
              <a:t>02</a:t>
            </a:r>
            <a:endParaRPr lang="en-US" sz="7400" dirty="0"/>
          </a:p>
        </p:txBody>
      </p:sp>
      <p:sp>
        <p:nvSpPr>
          <p:cNvPr id="5" name="Text 3"/>
          <p:cNvSpPr/>
          <p:nvPr/>
        </p:nvSpPr>
        <p:spPr>
          <a:xfrm>
            <a:off x="4343400" y="1828800"/>
            <a:ext cx="7223760" cy="365760"/>
          </a:xfrm>
          <a:prstGeom prst="rect">
            <a:avLst/>
          </a:prstGeom>
          <a:noFill/>
          <a:ln/>
        </p:spPr>
        <p:txBody>
          <a:bodyPr wrap="square" rtlCol="0" anchor="ctr"/>
          <a:lstStyle/>
          <a:p>
            <a:pPr marL="0" indent="0">
              <a:buNone/>
            </a:pPr>
            <a:r>
              <a:rPr lang="en-US" sz="1300" b="1" kern="0" spc="300" dirty="0">
                <a:solidFill>
                  <a:srgbClr val="F2C9B6"/>
                </a:solidFill>
                <a:latin typeface="Calibri" pitchFamily="34" charset="0"/>
                <a:ea typeface="Calibri" pitchFamily="34" charset="-122"/>
                <a:cs typeface="Calibri" pitchFamily="34" charset="-120"/>
              </a:rPr>
              <a:t>SECTION 02</a:t>
            </a:r>
            <a:endParaRPr lang="en-US" sz="1300" dirty="0"/>
          </a:p>
        </p:txBody>
      </p:sp>
      <p:sp>
        <p:nvSpPr>
          <p:cNvPr id="6" name="Text 4"/>
          <p:cNvSpPr/>
          <p:nvPr/>
        </p:nvSpPr>
        <p:spPr>
          <a:xfrm>
            <a:off x="4343400" y="2212848"/>
            <a:ext cx="7315200" cy="914400"/>
          </a:xfrm>
          <a:prstGeom prst="rect">
            <a:avLst/>
          </a:prstGeom>
          <a:noFill/>
          <a:ln/>
        </p:spPr>
        <p:txBody>
          <a:bodyPr wrap="square" rtlCol="0" anchor="ctr"/>
          <a:lstStyle/>
          <a:p>
            <a:pPr marL="0" indent="0">
              <a:buNone/>
            </a:pPr>
            <a:r>
              <a:rPr lang="en-US" sz="4000" b="1" dirty="0">
                <a:solidFill>
                  <a:srgbClr val="FFFFFF"/>
                </a:solidFill>
                <a:latin typeface="Calibri" pitchFamily="34" charset="0"/>
                <a:ea typeface="Calibri" pitchFamily="34" charset="-122"/>
                <a:cs typeface="Calibri" pitchFamily="34" charset="-120"/>
              </a:rPr>
              <a:t>Elastic Modelling</a:t>
            </a:r>
            <a:endParaRPr lang="en-US" sz="4000" dirty="0"/>
          </a:p>
        </p:txBody>
      </p:sp>
      <p:sp>
        <p:nvSpPr>
          <p:cNvPr id="7" name="Text 5"/>
          <p:cNvSpPr/>
          <p:nvPr/>
        </p:nvSpPr>
        <p:spPr>
          <a:xfrm>
            <a:off x="4343400" y="3246120"/>
            <a:ext cx="7223760" cy="365760"/>
          </a:xfrm>
          <a:prstGeom prst="rect">
            <a:avLst/>
          </a:prstGeom>
          <a:noFill/>
          <a:ln/>
        </p:spPr>
        <p:txBody>
          <a:bodyPr wrap="square" rtlCol="0" anchor="ctr"/>
          <a:lstStyle/>
          <a:p>
            <a:pPr marL="0" indent="0">
              <a:buNone/>
            </a:pPr>
            <a:r>
              <a:rPr lang="en-US" sz="1600" b="1" dirty="0">
                <a:solidFill>
                  <a:srgbClr val="E48312"/>
                </a:solidFill>
                <a:latin typeface="Calibri" pitchFamily="34" charset="0"/>
                <a:ea typeface="Calibri" pitchFamily="34" charset="-122"/>
                <a:cs typeface="Calibri" pitchFamily="34" charset="-120"/>
              </a:rPr>
              <a:t>4 minutes</a:t>
            </a:r>
            <a:endParaRPr lang="en-US" sz="1600" dirty="0"/>
          </a:p>
        </p:txBody>
      </p:sp>
      <p:sp>
        <p:nvSpPr>
          <p:cNvPr id="8" name="Shape 6"/>
          <p:cNvSpPr/>
          <p:nvPr/>
        </p:nvSpPr>
        <p:spPr>
          <a:xfrm>
            <a:off x="4343400" y="3712464"/>
            <a:ext cx="6309360" cy="0"/>
          </a:xfrm>
          <a:prstGeom prst="line">
            <a:avLst/>
          </a:prstGeom>
          <a:noFill/>
          <a:ln w="12700">
            <a:solidFill>
              <a:srgbClr val="F2C9B6"/>
            </a:solidFill>
            <a:prstDash val="solid"/>
          </a:ln>
        </p:spPr>
        <p:txBody>
          <a:bodyPr/>
          <a:lstStyle/>
          <a:p>
            <a:endParaRPr lang="en-AU"/>
          </a:p>
        </p:txBody>
      </p:sp>
      <p:sp>
        <p:nvSpPr>
          <p:cNvPr id="9" name="Text 7"/>
          <p:cNvSpPr/>
          <p:nvPr/>
        </p:nvSpPr>
        <p:spPr>
          <a:xfrm>
            <a:off x="4343400" y="3895344"/>
            <a:ext cx="6309360" cy="1097280"/>
          </a:xfrm>
          <a:prstGeom prst="rect">
            <a:avLst/>
          </a:prstGeom>
          <a:noFill/>
          <a:ln/>
        </p:spPr>
        <p:txBody>
          <a:bodyPr wrap="square" rtlCol="0" anchor="ctr"/>
          <a:lstStyle/>
          <a:p>
            <a:pPr marL="0" indent="0">
              <a:lnSpc>
                <a:spcPct val="112000"/>
              </a:lnSpc>
              <a:buNone/>
            </a:pPr>
            <a:r>
              <a:rPr lang="en-US" sz="2400" i="1" dirty="0">
                <a:solidFill>
                  <a:srgbClr val="FBE9E0"/>
                </a:solidFill>
                <a:latin typeface="Calibri" pitchFamily="34" charset="0"/>
                <a:ea typeface="Calibri" pitchFamily="34" charset="-122"/>
                <a:cs typeface="Calibri" pitchFamily="34" charset="-120"/>
              </a:rPr>
              <a:t>Solve the boundary once.</a:t>
            </a:r>
          </a:p>
          <a:p>
            <a:pPr marL="0" indent="0">
              <a:lnSpc>
                <a:spcPct val="112000"/>
              </a:lnSpc>
              <a:buNone/>
            </a:pPr>
            <a:r>
              <a:rPr lang="en-US" sz="2400" i="1" dirty="0">
                <a:solidFill>
                  <a:srgbClr val="FBE9E0"/>
                </a:solidFill>
                <a:latin typeface="Calibri" pitchFamily="34" charset="0"/>
                <a:ea typeface="Calibri" pitchFamily="34" charset="-122"/>
                <a:cs typeface="Calibri" pitchFamily="34" charset="-120"/>
              </a:rPr>
              <a:t>Calculate the stress anywhere and anytime.</a:t>
            </a:r>
            <a:endParaRPr lang="en-US"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420624"/>
            <a:ext cx="9601200" cy="274320"/>
          </a:xfrm>
          <a:prstGeom prst="rect">
            <a:avLst/>
          </a:prstGeom>
          <a:noFill/>
          <a:ln/>
        </p:spPr>
        <p:txBody>
          <a:bodyPr wrap="square" rtlCol="0" anchor="ctr"/>
          <a:lstStyle/>
          <a:p>
            <a:pPr marL="0" indent="0">
              <a:buNone/>
            </a:pPr>
            <a:r>
              <a:rPr lang="en-US" sz="1100" b="1" kern="0" spc="200" dirty="0">
                <a:solidFill>
                  <a:srgbClr val="BD582C"/>
                </a:solidFill>
                <a:latin typeface="Calibri" pitchFamily="34" charset="0"/>
                <a:ea typeface="Calibri" pitchFamily="34" charset="-122"/>
                <a:cs typeface="Calibri" pitchFamily="34" charset="-120"/>
              </a:rPr>
              <a:t>02 · BEM MODELLING</a:t>
            </a:r>
            <a:endParaRPr lang="en-US" sz="1100" dirty="0"/>
          </a:p>
        </p:txBody>
      </p:sp>
      <p:sp>
        <p:nvSpPr>
          <p:cNvPr id="3" name="Text 1"/>
          <p:cNvSpPr/>
          <p:nvPr/>
        </p:nvSpPr>
        <p:spPr>
          <a:xfrm>
            <a:off x="566928" y="713232"/>
            <a:ext cx="10149840" cy="822960"/>
          </a:xfrm>
          <a:prstGeom prst="rect">
            <a:avLst/>
          </a:prstGeom>
          <a:noFill/>
          <a:ln/>
        </p:spPr>
        <p:txBody>
          <a:bodyPr wrap="square" rtlCol="0" anchor="t"/>
          <a:lstStyle/>
          <a:p>
            <a:pPr marL="0" indent="0">
              <a:lnSpc>
                <a:spcPct val="97000"/>
              </a:lnSpc>
              <a:buNone/>
            </a:pPr>
            <a:r>
              <a:rPr lang="en-US" sz="2800" b="1" dirty="0">
                <a:solidFill>
                  <a:srgbClr val="1A1A1A"/>
                </a:solidFill>
                <a:latin typeface="Calibri" pitchFamily="34" charset="0"/>
                <a:ea typeface="Calibri" pitchFamily="34" charset="-122"/>
                <a:cs typeface="Calibri" pitchFamily="34" charset="-120"/>
              </a:rPr>
              <a:t>What a boundary-element model solves</a:t>
            </a:r>
            <a:endParaRPr lang="en-US" sz="2800" dirty="0"/>
          </a:p>
        </p:txBody>
      </p:sp>
      <p:pic>
        <p:nvPicPr>
          <p:cNvPr id="4" name="Image 0" descr="assets/ic_cube_rust.png"/>
          <p:cNvPicPr>
            <a:picLocks noChangeAspect="1"/>
          </p:cNvPicPr>
          <p:nvPr/>
        </p:nvPicPr>
        <p:blipFill>
          <a:blip r:embed="rId3"/>
          <a:stretch>
            <a:fillRect/>
          </a:stretch>
        </p:blipFill>
        <p:spPr>
          <a:xfrm>
            <a:off x="11045952" y="457200"/>
            <a:ext cx="548640" cy="548640"/>
          </a:xfrm>
          <a:prstGeom prst="rect">
            <a:avLst/>
          </a:prstGeom>
        </p:spPr>
      </p:pic>
      <p:sp>
        <p:nvSpPr>
          <p:cNvPr id="5" name="Text 2"/>
          <p:cNvSpPr/>
          <p:nvPr/>
        </p:nvSpPr>
        <p:spPr>
          <a:xfrm>
            <a:off x="566928" y="1920240"/>
            <a:ext cx="5257800" cy="3108960"/>
          </a:xfrm>
          <a:prstGeom prst="rect">
            <a:avLst/>
          </a:prstGeom>
          <a:noFill/>
          <a:ln/>
        </p:spPr>
        <p:txBody>
          <a:bodyPr wrap="square" rtlCol="0" anchor="t"/>
          <a:lstStyle/>
          <a:p>
            <a:pPr marL="342900" indent="-342900">
              <a:lnSpc>
                <a:spcPct val="112000"/>
              </a:lnSpc>
              <a:spcAft>
                <a:spcPts val="1200"/>
              </a:spcAft>
              <a:buSzPct val="100000"/>
              <a:buChar char="•"/>
            </a:pPr>
            <a:r>
              <a:rPr lang="en-US" sz="1600" dirty="0">
                <a:solidFill>
                  <a:srgbClr val="4A4A4A"/>
                </a:solidFill>
                <a:latin typeface="Calibri" pitchFamily="34" charset="0"/>
                <a:ea typeface="Calibri" pitchFamily="34" charset="-122"/>
                <a:cs typeface="Calibri" pitchFamily="34" charset="-120"/>
              </a:rPr>
              <a:t>Discretise only the excavation surfaces — not the whole rock volume.</a:t>
            </a:r>
            <a:endParaRPr lang="en-US" sz="1600" dirty="0"/>
          </a:p>
          <a:p>
            <a:pPr marL="342900" indent="-342900">
              <a:lnSpc>
                <a:spcPct val="112000"/>
              </a:lnSpc>
              <a:spcAft>
                <a:spcPts val="1200"/>
              </a:spcAft>
              <a:buSzPct val="100000"/>
              <a:buChar char="•"/>
            </a:pPr>
            <a:r>
              <a:rPr lang="en-US" sz="1600" dirty="0">
                <a:solidFill>
                  <a:srgbClr val="4A4A4A"/>
                </a:solidFill>
                <a:latin typeface="Calibri" pitchFamily="34" charset="0"/>
                <a:ea typeface="Calibri" pitchFamily="34" charset="-122"/>
                <a:cs typeface="Calibri" pitchFamily="34" charset="-120"/>
              </a:rPr>
              <a:t>The rock is treated as an infinite elastic continuum.</a:t>
            </a:r>
            <a:endParaRPr lang="en-US" sz="1600" dirty="0"/>
          </a:p>
          <a:p>
            <a:pPr marL="342900" indent="-342900">
              <a:lnSpc>
                <a:spcPct val="112000"/>
              </a:lnSpc>
              <a:buSzPct val="100000"/>
              <a:buChar char="•"/>
            </a:pPr>
            <a:r>
              <a:rPr lang="en-US" sz="1600" dirty="0">
                <a:solidFill>
                  <a:srgbClr val="4A4A4A"/>
                </a:solidFill>
                <a:latin typeface="Calibri" pitchFamily="34" charset="0"/>
                <a:ea typeface="Calibri" pitchFamily="34" charset="-122"/>
                <a:cs typeface="Calibri" pitchFamily="34" charset="-120"/>
              </a:rPr>
              <a:t>Solve the surfaces once, then compute stress at any field point you like.</a:t>
            </a:r>
            <a:endParaRPr lang="en-US" sz="1600" dirty="0"/>
          </a:p>
        </p:txBody>
      </p:sp>
      <p:sp>
        <p:nvSpPr>
          <p:cNvPr id="6" name="Shape 3"/>
          <p:cNvSpPr/>
          <p:nvPr/>
        </p:nvSpPr>
        <p:spPr>
          <a:xfrm>
            <a:off x="6126480" y="1828800"/>
            <a:ext cx="5486400" cy="1078992"/>
          </a:xfrm>
          <a:prstGeom prst="rect">
            <a:avLst/>
          </a:prstGeom>
          <a:solidFill>
            <a:srgbClr val="F7F3EE"/>
          </a:solidFill>
          <a:ln w="12700">
            <a:solidFill>
              <a:srgbClr val="E2DED6"/>
            </a:solidFill>
            <a:prstDash val="solid"/>
          </a:ln>
        </p:spPr>
        <p:txBody>
          <a:bodyPr/>
          <a:lstStyle/>
          <a:p>
            <a:endParaRPr lang="en-AU"/>
          </a:p>
        </p:txBody>
      </p:sp>
      <p:sp>
        <p:nvSpPr>
          <p:cNvPr id="7" name="Shape 4"/>
          <p:cNvSpPr/>
          <p:nvPr/>
        </p:nvSpPr>
        <p:spPr>
          <a:xfrm>
            <a:off x="6126480" y="1828800"/>
            <a:ext cx="64008" cy="1078992"/>
          </a:xfrm>
          <a:prstGeom prst="rect">
            <a:avLst/>
          </a:prstGeom>
          <a:solidFill>
            <a:srgbClr val="BD582C"/>
          </a:solidFill>
          <a:ln/>
        </p:spPr>
        <p:txBody>
          <a:bodyPr/>
          <a:lstStyle/>
          <a:p>
            <a:endParaRPr lang="en-AU"/>
          </a:p>
        </p:txBody>
      </p:sp>
      <p:sp>
        <p:nvSpPr>
          <p:cNvPr id="8" name="Text 5"/>
          <p:cNvSpPr/>
          <p:nvPr/>
        </p:nvSpPr>
        <p:spPr>
          <a:xfrm>
            <a:off x="6364224" y="1938528"/>
            <a:ext cx="5102352" cy="859536"/>
          </a:xfrm>
          <a:prstGeom prst="rect">
            <a:avLst/>
          </a:prstGeom>
          <a:noFill/>
          <a:ln/>
        </p:spPr>
        <p:txBody>
          <a:bodyPr wrap="square" rtlCol="0" anchor="t"/>
          <a:lstStyle/>
          <a:p>
            <a:pPr marL="0" indent="0" algn="l">
              <a:spcAft>
                <a:spcPts val="400"/>
              </a:spcAft>
              <a:buNone/>
            </a:pPr>
            <a:r>
              <a:rPr lang="en-US" sz="1600" b="1" dirty="0">
                <a:solidFill>
                  <a:srgbClr val="1A1A1A"/>
                </a:solidFill>
                <a:latin typeface="Calibri" pitchFamily="34" charset="0"/>
                <a:ea typeface="Calibri" pitchFamily="34" charset="-122"/>
                <a:cs typeface="Calibri" pitchFamily="34" charset="-120"/>
              </a:rPr>
              <a:t>Few elements → fast</a:t>
            </a:r>
            <a:endParaRPr lang="en-US" sz="1600" dirty="0"/>
          </a:p>
          <a:p>
            <a:pPr marL="0" indent="0" algn="l">
              <a:lnSpc>
                <a:spcPct val="104000"/>
              </a:lnSpc>
              <a:buNone/>
            </a:pPr>
            <a:r>
              <a:rPr lang="en-US" sz="1400" dirty="0">
                <a:solidFill>
                  <a:srgbClr val="4A4A4A"/>
                </a:solidFill>
                <a:latin typeface="Calibri" pitchFamily="34" charset="0"/>
                <a:ea typeface="Calibri" pitchFamily="34" charset="-122"/>
                <a:cs typeface="Calibri" pitchFamily="34" charset="-120"/>
              </a:rPr>
              <a:t>Only surfaces are meshed, so models are small and quick to solve.</a:t>
            </a:r>
            <a:endParaRPr lang="en-US" sz="1600" dirty="0"/>
          </a:p>
        </p:txBody>
      </p:sp>
      <p:sp>
        <p:nvSpPr>
          <p:cNvPr id="9" name="Shape 6"/>
          <p:cNvSpPr/>
          <p:nvPr/>
        </p:nvSpPr>
        <p:spPr>
          <a:xfrm>
            <a:off x="6126480" y="3017520"/>
            <a:ext cx="5486400" cy="1188720"/>
          </a:xfrm>
          <a:prstGeom prst="rect">
            <a:avLst/>
          </a:prstGeom>
          <a:solidFill>
            <a:srgbClr val="F7F3EE"/>
          </a:solidFill>
          <a:ln w="12700">
            <a:solidFill>
              <a:srgbClr val="E2DED6"/>
            </a:solidFill>
            <a:prstDash val="solid"/>
          </a:ln>
        </p:spPr>
        <p:txBody>
          <a:bodyPr/>
          <a:lstStyle/>
          <a:p>
            <a:endParaRPr lang="en-AU"/>
          </a:p>
        </p:txBody>
      </p:sp>
      <p:sp>
        <p:nvSpPr>
          <p:cNvPr id="10" name="Shape 7"/>
          <p:cNvSpPr/>
          <p:nvPr/>
        </p:nvSpPr>
        <p:spPr>
          <a:xfrm>
            <a:off x="6126480" y="3017520"/>
            <a:ext cx="64008" cy="1188720"/>
          </a:xfrm>
          <a:prstGeom prst="rect">
            <a:avLst/>
          </a:prstGeom>
          <a:solidFill>
            <a:srgbClr val="3B6D11"/>
          </a:solidFill>
          <a:ln/>
        </p:spPr>
        <p:txBody>
          <a:bodyPr/>
          <a:lstStyle/>
          <a:p>
            <a:endParaRPr lang="en-AU"/>
          </a:p>
        </p:txBody>
      </p:sp>
      <p:sp>
        <p:nvSpPr>
          <p:cNvPr id="11" name="Text 8"/>
          <p:cNvSpPr/>
          <p:nvPr/>
        </p:nvSpPr>
        <p:spPr>
          <a:xfrm>
            <a:off x="6364224" y="3127248"/>
            <a:ext cx="5102352" cy="969264"/>
          </a:xfrm>
          <a:prstGeom prst="rect">
            <a:avLst/>
          </a:prstGeom>
          <a:noFill/>
          <a:ln/>
        </p:spPr>
        <p:txBody>
          <a:bodyPr wrap="square" rtlCol="0" anchor="t"/>
          <a:lstStyle/>
          <a:p>
            <a:pPr marL="0" indent="0" algn="l">
              <a:spcAft>
                <a:spcPts val="400"/>
              </a:spcAft>
              <a:buNone/>
            </a:pPr>
            <a:r>
              <a:rPr lang="en-US" sz="1600" b="1" dirty="0">
                <a:solidFill>
                  <a:srgbClr val="1A1A1A"/>
                </a:solidFill>
                <a:latin typeface="Calibri" pitchFamily="34" charset="0"/>
                <a:ea typeface="Calibri" pitchFamily="34" charset="-122"/>
                <a:cs typeface="Calibri" pitchFamily="34" charset="-120"/>
              </a:rPr>
              <a:t>Elastic is enough</a:t>
            </a:r>
            <a:endParaRPr lang="en-US" sz="1600" dirty="0"/>
          </a:p>
          <a:p>
            <a:pPr marL="0" indent="0" algn="l">
              <a:lnSpc>
                <a:spcPct val="104000"/>
              </a:lnSpc>
              <a:buNone/>
            </a:pPr>
            <a:r>
              <a:rPr lang="en-US" sz="1400" dirty="0">
                <a:solidFill>
                  <a:srgbClr val="4A4A4A"/>
                </a:solidFill>
                <a:latin typeface="Calibri" pitchFamily="34" charset="0"/>
                <a:ea typeface="Calibri" pitchFamily="34" charset="-122"/>
                <a:cs typeface="Calibri" pitchFamily="34" charset="-120"/>
              </a:rPr>
              <a:t>Hard, brittle rock responds elastically up to failure — so an elastic field is enough to locate the problem.</a:t>
            </a:r>
            <a:endParaRPr lang="en-US" sz="1600" dirty="0"/>
          </a:p>
        </p:txBody>
      </p:sp>
      <p:sp>
        <p:nvSpPr>
          <p:cNvPr id="15" name="Text 12"/>
          <p:cNvSpPr/>
          <p:nvPr/>
        </p:nvSpPr>
        <p:spPr>
          <a:xfrm>
            <a:off x="566928" y="6437376"/>
            <a:ext cx="8229600" cy="274320"/>
          </a:xfrm>
          <a:prstGeom prst="rect">
            <a:avLst/>
          </a:prstGeom>
          <a:noFill/>
          <a:ln/>
        </p:spPr>
        <p:txBody>
          <a:bodyPr wrap="square" rtlCol="0" anchor="ctr"/>
          <a:lstStyle/>
          <a:p>
            <a:pPr marL="0" indent="0">
              <a:buNone/>
            </a:pPr>
            <a:r>
              <a:rPr lang="en-US" sz="950" i="1" dirty="0">
                <a:solidFill>
                  <a:srgbClr val="8A8A8A"/>
                </a:solidFill>
                <a:latin typeface="Calibri" pitchFamily="34" charset="0"/>
                <a:ea typeface="Calibri" pitchFamily="34" charset="-122"/>
                <a:cs typeface="Calibri" pitchFamily="34" charset="-120"/>
              </a:rPr>
              <a:t>Barsanti &amp; Basson, 2015</a:t>
            </a:r>
            <a:endParaRPr lang="en-US" sz="950" dirty="0"/>
          </a:p>
        </p:txBody>
      </p:sp>
      <p:sp>
        <p:nvSpPr>
          <p:cNvPr id="16" name="Text 5">
            <a:extLst>
              <a:ext uri="{FF2B5EF4-FFF2-40B4-BE49-F238E27FC236}">
                <a16:creationId xmlns:a16="http://schemas.microsoft.com/office/drawing/2014/main" id="{862B1B53-7355-DE78-AC9F-336F7659727D}"/>
              </a:ext>
            </a:extLst>
          </p:cNvPr>
          <p:cNvSpPr/>
          <p:nvPr/>
        </p:nvSpPr>
        <p:spPr>
          <a:xfrm>
            <a:off x="10149840" y="6446520"/>
            <a:ext cx="1463040" cy="274320"/>
          </a:xfrm>
          <a:prstGeom prst="rect">
            <a:avLst/>
          </a:prstGeom>
          <a:noFill/>
          <a:ln/>
        </p:spPr>
        <p:txBody>
          <a:bodyPr wrap="square" rtlCol="0" anchor="ctr"/>
          <a:lstStyle/>
          <a:p>
            <a:pPr marL="0" indent="0" algn="r">
              <a:buNone/>
            </a:pPr>
            <a:r>
              <a:rPr lang="en-US" sz="900" b="1" dirty="0">
                <a:solidFill>
                  <a:srgbClr val="C9C2B6"/>
                </a:solidFill>
                <a:latin typeface="Calibri" pitchFamily="34" charset="0"/>
                <a:ea typeface="Calibri" pitchFamily="34" charset="-122"/>
                <a:cs typeface="Calibri" pitchFamily="34" charset="-120"/>
              </a:rPr>
              <a:t>BasRock</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420624"/>
            <a:ext cx="9601200" cy="274320"/>
          </a:xfrm>
          <a:prstGeom prst="rect">
            <a:avLst/>
          </a:prstGeom>
          <a:noFill/>
          <a:ln/>
        </p:spPr>
        <p:txBody>
          <a:bodyPr wrap="square" rtlCol="0" anchor="ctr"/>
          <a:lstStyle/>
          <a:p>
            <a:pPr marL="0" indent="0">
              <a:buNone/>
            </a:pPr>
            <a:r>
              <a:rPr lang="en-US" sz="1100" b="1" kern="0" spc="200" dirty="0">
                <a:solidFill>
                  <a:srgbClr val="BD582C"/>
                </a:solidFill>
                <a:latin typeface="Calibri" pitchFamily="34" charset="0"/>
                <a:ea typeface="Calibri" pitchFamily="34" charset="-122"/>
                <a:cs typeface="Calibri" pitchFamily="34" charset="-120"/>
              </a:rPr>
              <a:t>02 · BEM MODELLING</a:t>
            </a:r>
            <a:endParaRPr lang="en-US" sz="1100" dirty="0"/>
          </a:p>
        </p:txBody>
      </p:sp>
      <p:sp>
        <p:nvSpPr>
          <p:cNvPr id="3" name="Text 1"/>
          <p:cNvSpPr/>
          <p:nvPr/>
        </p:nvSpPr>
        <p:spPr>
          <a:xfrm>
            <a:off x="566928" y="713232"/>
            <a:ext cx="10149840" cy="822960"/>
          </a:xfrm>
          <a:prstGeom prst="rect">
            <a:avLst/>
          </a:prstGeom>
          <a:noFill/>
          <a:ln/>
        </p:spPr>
        <p:txBody>
          <a:bodyPr wrap="square" rtlCol="0" anchor="t"/>
          <a:lstStyle/>
          <a:p>
            <a:pPr marL="0" indent="0">
              <a:lnSpc>
                <a:spcPct val="97000"/>
              </a:lnSpc>
              <a:buNone/>
            </a:pPr>
            <a:r>
              <a:rPr lang="en-US" sz="2800" b="1" dirty="0">
                <a:solidFill>
                  <a:srgbClr val="1A1A1A"/>
                </a:solidFill>
                <a:latin typeface="Calibri" pitchFamily="34" charset="0"/>
                <a:ea typeface="Calibri" pitchFamily="34" charset="-122"/>
                <a:cs typeface="Calibri" pitchFamily="34" charset="-120"/>
              </a:rPr>
              <a:t>What BEM will not tell you</a:t>
            </a:r>
            <a:endParaRPr lang="en-US" sz="2800" dirty="0"/>
          </a:p>
        </p:txBody>
      </p:sp>
      <p:pic>
        <p:nvPicPr>
          <p:cNvPr id="4" name="Image 0" descr="assets/ic_warn_rust.png"/>
          <p:cNvPicPr>
            <a:picLocks noChangeAspect="1"/>
          </p:cNvPicPr>
          <p:nvPr/>
        </p:nvPicPr>
        <p:blipFill>
          <a:blip r:embed="rId3"/>
          <a:stretch>
            <a:fillRect/>
          </a:stretch>
        </p:blipFill>
        <p:spPr>
          <a:xfrm>
            <a:off x="11045952" y="457200"/>
            <a:ext cx="548640" cy="548640"/>
          </a:xfrm>
          <a:prstGeom prst="rect">
            <a:avLst/>
          </a:prstGeom>
        </p:spPr>
      </p:pic>
      <p:sp>
        <p:nvSpPr>
          <p:cNvPr id="6" name="Shape 3"/>
          <p:cNvSpPr/>
          <p:nvPr/>
        </p:nvSpPr>
        <p:spPr>
          <a:xfrm>
            <a:off x="566928" y="1828800"/>
            <a:ext cx="64008" cy="1783080"/>
          </a:xfrm>
          <a:prstGeom prst="rect">
            <a:avLst/>
          </a:prstGeom>
          <a:solidFill>
            <a:srgbClr val="BD582C"/>
          </a:solidFill>
          <a:ln/>
        </p:spPr>
        <p:txBody>
          <a:bodyPr/>
          <a:lstStyle/>
          <a:p>
            <a:endParaRPr lang="en-AU"/>
          </a:p>
        </p:txBody>
      </p:sp>
      <p:grpSp>
        <p:nvGrpSpPr>
          <p:cNvPr id="19" name="Group 18">
            <a:extLst>
              <a:ext uri="{FF2B5EF4-FFF2-40B4-BE49-F238E27FC236}">
                <a16:creationId xmlns:a16="http://schemas.microsoft.com/office/drawing/2014/main" id="{04FDE2B1-27CD-3268-2DAA-045847207A4B}"/>
              </a:ext>
            </a:extLst>
          </p:cNvPr>
          <p:cNvGrpSpPr/>
          <p:nvPr/>
        </p:nvGrpSpPr>
        <p:grpSpPr>
          <a:xfrm>
            <a:off x="566928" y="1828800"/>
            <a:ext cx="5440680" cy="1783080"/>
            <a:chOff x="566928" y="1828800"/>
            <a:chExt cx="5440680" cy="1783080"/>
          </a:xfrm>
        </p:grpSpPr>
        <p:sp>
          <p:nvSpPr>
            <p:cNvPr id="5" name="Shape 2"/>
            <p:cNvSpPr/>
            <p:nvPr/>
          </p:nvSpPr>
          <p:spPr>
            <a:xfrm>
              <a:off x="566928" y="1828800"/>
              <a:ext cx="5440680" cy="1783080"/>
            </a:xfrm>
            <a:prstGeom prst="rect">
              <a:avLst/>
            </a:prstGeom>
            <a:solidFill>
              <a:srgbClr val="F7F3EE"/>
            </a:solidFill>
            <a:ln w="12700">
              <a:solidFill>
                <a:srgbClr val="E2DED6"/>
              </a:solidFill>
              <a:prstDash val="solid"/>
            </a:ln>
          </p:spPr>
          <p:txBody>
            <a:bodyPr/>
            <a:lstStyle/>
            <a:p>
              <a:endParaRPr lang="en-AU"/>
            </a:p>
          </p:txBody>
        </p:sp>
        <p:sp>
          <p:nvSpPr>
            <p:cNvPr id="7" name="Text 4"/>
            <p:cNvSpPr/>
            <p:nvPr/>
          </p:nvSpPr>
          <p:spPr>
            <a:xfrm>
              <a:off x="804672" y="1938528"/>
              <a:ext cx="5056632" cy="1563624"/>
            </a:xfrm>
            <a:prstGeom prst="rect">
              <a:avLst/>
            </a:prstGeom>
            <a:noFill/>
            <a:ln/>
          </p:spPr>
          <p:txBody>
            <a:bodyPr wrap="square" rtlCol="0" anchor="t"/>
            <a:lstStyle/>
            <a:p>
              <a:pPr marL="0" indent="0" algn="l">
                <a:spcAft>
                  <a:spcPts val="400"/>
                </a:spcAft>
                <a:buNone/>
              </a:pPr>
              <a:r>
                <a:rPr lang="en-US" b="1" dirty="0">
                  <a:solidFill>
                    <a:srgbClr val="1A1A1A"/>
                  </a:solidFill>
                  <a:latin typeface="Calibri" pitchFamily="34" charset="0"/>
                  <a:ea typeface="Calibri" pitchFamily="34" charset="-122"/>
                  <a:cs typeface="Calibri" pitchFamily="34" charset="-120"/>
                </a:rPr>
                <a:t>Elastic only</a:t>
              </a:r>
              <a:endParaRPr lang="en-US" dirty="0"/>
            </a:p>
            <a:p>
              <a:pPr marL="0" indent="0" algn="l">
                <a:lnSpc>
                  <a:spcPct val="104000"/>
                </a:lnSpc>
                <a:buNone/>
              </a:pPr>
              <a:r>
                <a:rPr lang="en-US" sz="1600" dirty="0">
                  <a:solidFill>
                    <a:srgbClr val="4A4A4A"/>
                  </a:solidFill>
                  <a:latin typeface="Calibri" pitchFamily="34" charset="0"/>
                  <a:ea typeface="Calibri" pitchFamily="34" charset="-122"/>
                  <a:cs typeface="Calibri" pitchFamily="34" charset="-120"/>
                </a:rPr>
                <a:t>No yield and no stress redistribution once the rock fails — the model can’t shed load.</a:t>
              </a:r>
              <a:endParaRPr lang="en-US" dirty="0"/>
            </a:p>
          </p:txBody>
        </p:sp>
      </p:grpSp>
      <p:sp>
        <p:nvSpPr>
          <p:cNvPr id="9" name="Shape 6"/>
          <p:cNvSpPr/>
          <p:nvPr/>
        </p:nvSpPr>
        <p:spPr>
          <a:xfrm>
            <a:off x="6199632" y="1828800"/>
            <a:ext cx="64008" cy="1783080"/>
          </a:xfrm>
          <a:prstGeom prst="rect">
            <a:avLst/>
          </a:prstGeom>
          <a:solidFill>
            <a:srgbClr val="BA7517"/>
          </a:solidFill>
          <a:ln/>
        </p:spPr>
        <p:txBody>
          <a:bodyPr/>
          <a:lstStyle/>
          <a:p>
            <a:endParaRPr lang="en-AU"/>
          </a:p>
        </p:txBody>
      </p:sp>
      <p:grpSp>
        <p:nvGrpSpPr>
          <p:cNvPr id="20" name="Group 19">
            <a:extLst>
              <a:ext uri="{FF2B5EF4-FFF2-40B4-BE49-F238E27FC236}">
                <a16:creationId xmlns:a16="http://schemas.microsoft.com/office/drawing/2014/main" id="{51AB144E-2974-ED53-2885-F63946032DD3}"/>
              </a:ext>
            </a:extLst>
          </p:cNvPr>
          <p:cNvGrpSpPr/>
          <p:nvPr/>
        </p:nvGrpSpPr>
        <p:grpSpPr>
          <a:xfrm>
            <a:off x="6199632" y="1828800"/>
            <a:ext cx="5440680" cy="1783080"/>
            <a:chOff x="6199632" y="1828800"/>
            <a:chExt cx="5440680" cy="1783080"/>
          </a:xfrm>
        </p:grpSpPr>
        <p:sp>
          <p:nvSpPr>
            <p:cNvPr id="8" name="Shape 5"/>
            <p:cNvSpPr/>
            <p:nvPr/>
          </p:nvSpPr>
          <p:spPr>
            <a:xfrm>
              <a:off x="6199632" y="1828800"/>
              <a:ext cx="5440680" cy="1783080"/>
            </a:xfrm>
            <a:prstGeom prst="rect">
              <a:avLst/>
            </a:prstGeom>
            <a:solidFill>
              <a:srgbClr val="F7F3EE"/>
            </a:solidFill>
            <a:ln w="12700">
              <a:solidFill>
                <a:srgbClr val="E2DED6"/>
              </a:solidFill>
              <a:prstDash val="solid"/>
            </a:ln>
          </p:spPr>
          <p:txBody>
            <a:bodyPr/>
            <a:lstStyle/>
            <a:p>
              <a:endParaRPr lang="en-AU"/>
            </a:p>
          </p:txBody>
        </p:sp>
        <p:sp>
          <p:nvSpPr>
            <p:cNvPr id="10" name="Text 7"/>
            <p:cNvSpPr/>
            <p:nvPr/>
          </p:nvSpPr>
          <p:spPr>
            <a:xfrm>
              <a:off x="6437376" y="1938528"/>
              <a:ext cx="5056632" cy="1563624"/>
            </a:xfrm>
            <a:prstGeom prst="rect">
              <a:avLst/>
            </a:prstGeom>
            <a:noFill/>
            <a:ln/>
          </p:spPr>
          <p:txBody>
            <a:bodyPr wrap="square" rtlCol="0" anchor="t"/>
            <a:lstStyle/>
            <a:p>
              <a:pPr marL="0" indent="0" algn="l">
                <a:spcAft>
                  <a:spcPts val="400"/>
                </a:spcAft>
                <a:buNone/>
              </a:pPr>
              <a:r>
                <a:rPr lang="en-US" b="1" dirty="0">
                  <a:solidFill>
                    <a:srgbClr val="1A1A1A"/>
                  </a:solidFill>
                  <a:latin typeface="Calibri" pitchFamily="34" charset="0"/>
                  <a:ea typeface="Calibri" pitchFamily="34" charset="-122"/>
                  <a:cs typeface="Calibri" pitchFamily="34" charset="-120"/>
                </a:rPr>
                <a:t>Stress is not damage</a:t>
              </a:r>
              <a:endParaRPr lang="en-US" dirty="0"/>
            </a:p>
            <a:p>
              <a:pPr marL="0" indent="0" algn="l">
                <a:lnSpc>
                  <a:spcPct val="104000"/>
                </a:lnSpc>
                <a:buNone/>
              </a:pPr>
              <a:r>
                <a:rPr lang="en-US" sz="1600" dirty="0">
                  <a:solidFill>
                    <a:srgbClr val="4A4A4A"/>
                  </a:solidFill>
                  <a:latin typeface="Calibri" pitchFamily="34" charset="0"/>
                  <a:ea typeface="Calibri" pitchFamily="34" charset="-122"/>
                  <a:cs typeface="Calibri" pitchFamily="34" charset="-120"/>
                </a:rPr>
                <a:t>Turning stress into damage needs system stiffness — which we rarely know.</a:t>
              </a:r>
              <a:endParaRPr lang="en-US" dirty="0"/>
            </a:p>
          </p:txBody>
        </p:sp>
      </p:grpSp>
      <p:sp>
        <p:nvSpPr>
          <p:cNvPr id="12" name="Shape 9"/>
          <p:cNvSpPr/>
          <p:nvPr/>
        </p:nvSpPr>
        <p:spPr>
          <a:xfrm>
            <a:off x="566928" y="3767328"/>
            <a:ext cx="64008" cy="1783080"/>
          </a:xfrm>
          <a:prstGeom prst="rect">
            <a:avLst/>
          </a:prstGeom>
          <a:solidFill>
            <a:srgbClr val="1C4A7A"/>
          </a:solidFill>
          <a:ln/>
        </p:spPr>
        <p:txBody>
          <a:bodyPr/>
          <a:lstStyle/>
          <a:p>
            <a:endParaRPr lang="en-AU"/>
          </a:p>
        </p:txBody>
      </p:sp>
      <p:grpSp>
        <p:nvGrpSpPr>
          <p:cNvPr id="21" name="Group 20">
            <a:extLst>
              <a:ext uri="{FF2B5EF4-FFF2-40B4-BE49-F238E27FC236}">
                <a16:creationId xmlns:a16="http://schemas.microsoft.com/office/drawing/2014/main" id="{0F1515B7-1790-4475-6F65-AC853995FB82}"/>
              </a:ext>
            </a:extLst>
          </p:cNvPr>
          <p:cNvGrpSpPr/>
          <p:nvPr/>
        </p:nvGrpSpPr>
        <p:grpSpPr>
          <a:xfrm>
            <a:off x="566928" y="3767328"/>
            <a:ext cx="5440680" cy="1783080"/>
            <a:chOff x="566928" y="3767328"/>
            <a:chExt cx="5440680" cy="1783080"/>
          </a:xfrm>
        </p:grpSpPr>
        <p:sp>
          <p:nvSpPr>
            <p:cNvPr id="11" name="Shape 8"/>
            <p:cNvSpPr/>
            <p:nvPr/>
          </p:nvSpPr>
          <p:spPr>
            <a:xfrm>
              <a:off x="566928" y="3767328"/>
              <a:ext cx="5440680" cy="1783080"/>
            </a:xfrm>
            <a:prstGeom prst="rect">
              <a:avLst/>
            </a:prstGeom>
            <a:solidFill>
              <a:srgbClr val="F7F3EE"/>
            </a:solidFill>
            <a:ln w="12700">
              <a:solidFill>
                <a:srgbClr val="E2DED6"/>
              </a:solidFill>
              <a:prstDash val="solid"/>
            </a:ln>
          </p:spPr>
          <p:txBody>
            <a:bodyPr/>
            <a:lstStyle/>
            <a:p>
              <a:endParaRPr lang="en-AU"/>
            </a:p>
          </p:txBody>
        </p:sp>
        <p:sp>
          <p:nvSpPr>
            <p:cNvPr id="13" name="Text 10"/>
            <p:cNvSpPr/>
            <p:nvPr/>
          </p:nvSpPr>
          <p:spPr>
            <a:xfrm>
              <a:off x="804672" y="3877056"/>
              <a:ext cx="5056632" cy="1563624"/>
            </a:xfrm>
            <a:prstGeom prst="rect">
              <a:avLst/>
            </a:prstGeom>
            <a:noFill/>
            <a:ln/>
          </p:spPr>
          <p:txBody>
            <a:bodyPr wrap="square" rtlCol="0" anchor="t"/>
            <a:lstStyle/>
            <a:p>
              <a:pPr marL="0" indent="0" algn="l">
                <a:spcAft>
                  <a:spcPts val="400"/>
                </a:spcAft>
                <a:buNone/>
              </a:pPr>
              <a:r>
                <a:rPr lang="en-US" b="1" dirty="0">
                  <a:solidFill>
                    <a:srgbClr val="1A1A1A"/>
                  </a:solidFill>
                  <a:latin typeface="Calibri" pitchFamily="34" charset="0"/>
                  <a:ea typeface="Calibri" pitchFamily="34" charset="-122"/>
                  <a:cs typeface="Calibri" pitchFamily="34" charset="-120"/>
                </a:rPr>
                <a:t>Depth, not shape</a:t>
              </a:r>
              <a:endParaRPr lang="en-US" dirty="0"/>
            </a:p>
            <a:p>
              <a:pPr marL="0" indent="0" algn="l">
                <a:lnSpc>
                  <a:spcPct val="104000"/>
                </a:lnSpc>
                <a:buNone/>
              </a:pPr>
              <a:r>
                <a:rPr lang="en-US" sz="1600" dirty="0">
                  <a:solidFill>
                    <a:srgbClr val="4A4A4A"/>
                  </a:solidFill>
                  <a:latin typeface="Calibri" pitchFamily="34" charset="0"/>
                  <a:ea typeface="Calibri" pitchFamily="34" charset="-122"/>
                  <a:cs typeface="Calibri" pitchFamily="34" charset="-120"/>
                </a:rPr>
                <a:t>Stress criteria can give an estimated depth of failure, not the notch (dog-ear) failure shape.</a:t>
              </a:r>
              <a:endParaRPr lang="en-US" dirty="0"/>
            </a:p>
          </p:txBody>
        </p:sp>
      </p:grpSp>
      <p:sp>
        <p:nvSpPr>
          <p:cNvPr id="15" name="Shape 12"/>
          <p:cNvSpPr/>
          <p:nvPr/>
        </p:nvSpPr>
        <p:spPr>
          <a:xfrm>
            <a:off x="6199632" y="3767328"/>
            <a:ext cx="64008" cy="1783080"/>
          </a:xfrm>
          <a:prstGeom prst="rect">
            <a:avLst/>
          </a:prstGeom>
          <a:solidFill>
            <a:srgbClr val="A32D2D"/>
          </a:solidFill>
          <a:ln/>
        </p:spPr>
        <p:txBody>
          <a:bodyPr/>
          <a:lstStyle/>
          <a:p>
            <a:endParaRPr lang="en-AU"/>
          </a:p>
        </p:txBody>
      </p:sp>
      <p:grpSp>
        <p:nvGrpSpPr>
          <p:cNvPr id="22" name="Group 21">
            <a:extLst>
              <a:ext uri="{FF2B5EF4-FFF2-40B4-BE49-F238E27FC236}">
                <a16:creationId xmlns:a16="http://schemas.microsoft.com/office/drawing/2014/main" id="{0FD21BEA-4210-92BE-A4EA-F2C584DF7954}"/>
              </a:ext>
            </a:extLst>
          </p:cNvPr>
          <p:cNvGrpSpPr/>
          <p:nvPr/>
        </p:nvGrpSpPr>
        <p:grpSpPr>
          <a:xfrm>
            <a:off x="6199632" y="3767328"/>
            <a:ext cx="5440680" cy="1783080"/>
            <a:chOff x="6199632" y="3767328"/>
            <a:chExt cx="5440680" cy="1783080"/>
          </a:xfrm>
        </p:grpSpPr>
        <p:sp>
          <p:nvSpPr>
            <p:cNvPr id="14" name="Shape 11"/>
            <p:cNvSpPr/>
            <p:nvPr/>
          </p:nvSpPr>
          <p:spPr>
            <a:xfrm>
              <a:off x="6199632" y="3767328"/>
              <a:ext cx="5440680" cy="1783080"/>
            </a:xfrm>
            <a:prstGeom prst="rect">
              <a:avLst/>
            </a:prstGeom>
            <a:solidFill>
              <a:srgbClr val="F7F3EE"/>
            </a:solidFill>
            <a:ln w="12700">
              <a:solidFill>
                <a:srgbClr val="E2DED6"/>
              </a:solidFill>
              <a:prstDash val="solid"/>
            </a:ln>
          </p:spPr>
          <p:txBody>
            <a:bodyPr/>
            <a:lstStyle/>
            <a:p>
              <a:endParaRPr lang="en-AU"/>
            </a:p>
          </p:txBody>
        </p:sp>
        <p:sp>
          <p:nvSpPr>
            <p:cNvPr id="16" name="Text 13"/>
            <p:cNvSpPr/>
            <p:nvPr/>
          </p:nvSpPr>
          <p:spPr>
            <a:xfrm>
              <a:off x="6437376" y="3877056"/>
              <a:ext cx="5056632" cy="1563624"/>
            </a:xfrm>
            <a:prstGeom prst="rect">
              <a:avLst/>
            </a:prstGeom>
            <a:noFill/>
            <a:ln/>
          </p:spPr>
          <p:txBody>
            <a:bodyPr wrap="square" rtlCol="0" anchor="t"/>
            <a:lstStyle/>
            <a:p>
              <a:pPr marL="0" indent="0" algn="l">
                <a:spcAft>
                  <a:spcPts val="400"/>
                </a:spcAft>
                <a:buNone/>
              </a:pPr>
              <a:r>
                <a:rPr lang="en-US" b="1" dirty="0">
                  <a:solidFill>
                    <a:srgbClr val="1A1A1A"/>
                  </a:solidFill>
                  <a:latin typeface="Calibri" pitchFamily="34" charset="0"/>
                  <a:ea typeface="Calibri" pitchFamily="34" charset="-122"/>
                  <a:cs typeface="Calibri" pitchFamily="34" charset="-120"/>
                </a:rPr>
                <a:t>No quantitative calibration</a:t>
              </a:r>
              <a:endParaRPr lang="en-US" dirty="0"/>
            </a:p>
            <a:p>
              <a:pPr marL="0" indent="0" algn="l">
                <a:lnSpc>
                  <a:spcPct val="104000"/>
                </a:lnSpc>
                <a:buNone/>
              </a:pPr>
              <a:r>
                <a:rPr lang="en-US" sz="1600" dirty="0">
                  <a:solidFill>
                    <a:srgbClr val="4A4A4A"/>
                  </a:solidFill>
                  <a:latin typeface="Calibri" pitchFamily="34" charset="0"/>
                  <a:ea typeface="Calibri" pitchFamily="34" charset="-122"/>
                  <a:cs typeface="Calibri" pitchFamily="34" charset="-120"/>
                </a:rPr>
                <a:t>Exact back-calculation is not possible — correlation only.</a:t>
              </a:r>
              <a:endParaRPr lang="en-US" dirty="0"/>
            </a:p>
          </p:txBody>
        </p:sp>
      </p:grpSp>
      <p:sp>
        <p:nvSpPr>
          <p:cNvPr id="17" name="Text 14"/>
          <p:cNvSpPr/>
          <p:nvPr/>
        </p:nvSpPr>
        <p:spPr>
          <a:xfrm>
            <a:off x="566928" y="6437376"/>
            <a:ext cx="8229600" cy="274320"/>
          </a:xfrm>
          <a:prstGeom prst="rect">
            <a:avLst/>
          </a:prstGeom>
          <a:noFill/>
          <a:ln/>
        </p:spPr>
        <p:txBody>
          <a:bodyPr wrap="square" rtlCol="0" anchor="ctr"/>
          <a:lstStyle/>
          <a:p>
            <a:pPr marL="0" indent="0">
              <a:buNone/>
            </a:pPr>
            <a:r>
              <a:rPr lang="en-US" sz="950" i="1" dirty="0">
                <a:solidFill>
                  <a:srgbClr val="8A8A8A"/>
                </a:solidFill>
                <a:latin typeface="Calibri" pitchFamily="34" charset="0"/>
                <a:ea typeface="Calibri" pitchFamily="34" charset="-122"/>
                <a:cs typeface="Calibri" pitchFamily="34" charset="-120"/>
              </a:rPr>
              <a:t>Martin, Kaiser &amp; McCreath, 1999</a:t>
            </a:r>
            <a:endParaRPr lang="en-US" sz="950" dirty="0"/>
          </a:p>
        </p:txBody>
      </p:sp>
      <p:sp>
        <p:nvSpPr>
          <p:cNvPr id="18" name="Text 15"/>
          <p:cNvSpPr/>
          <p:nvPr/>
        </p:nvSpPr>
        <p:spPr>
          <a:xfrm>
            <a:off x="10149840" y="6446520"/>
            <a:ext cx="1463040" cy="274320"/>
          </a:xfrm>
          <a:prstGeom prst="rect">
            <a:avLst/>
          </a:prstGeom>
          <a:noFill/>
          <a:ln/>
        </p:spPr>
        <p:txBody>
          <a:bodyPr wrap="square" rtlCol="0" anchor="ctr"/>
          <a:lstStyle/>
          <a:p>
            <a:pPr marL="0" indent="0" algn="r">
              <a:buNone/>
            </a:pPr>
            <a:r>
              <a:rPr lang="en-US" sz="900" b="1" dirty="0">
                <a:solidFill>
                  <a:srgbClr val="C9C2B6"/>
                </a:solidFill>
                <a:latin typeface="Calibri" pitchFamily="34" charset="0"/>
                <a:ea typeface="Calibri" pitchFamily="34" charset="-122"/>
                <a:cs typeface="Calibri" pitchFamily="34" charset="-120"/>
              </a:rPr>
              <a:t>BasRock</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5E7FC9-A307-9FDD-298C-B46281676BF8}"/>
              </a:ext>
            </a:extLst>
          </p:cNvPr>
          <p:cNvPicPr>
            <a:picLocks noChangeAspect="1"/>
          </p:cNvPicPr>
          <p:nvPr/>
        </p:nvPicPr>
        <p:blipFill>
          <a:blip r:embed="rId2"/>
          <a:stretch>
            <a:fillRect/>
          </a:stretch>
        </p:blipFill>
        <p:spPr>
          <a:xfrm>
            <a:off x="878946" y="1159744"/>
            <a:ext cx="10695639" cy="4987085"/>
          </a:xfrm>
          <a:prstGeom prst="rect">
            <a:avLst/>
          </a:prstGeom>
        </p:spPr>
      </p:pic>
      <p:pic>
        <p:nvPicPr>
          <p:cNvPr id="2" name="Image 0" descr="assets/ic_chart_rust.png">
            <a:extLst>
              <a:ext uri="{FF2B5EF4-FFF2-40B4-BE49-F238E27FC236}">
                <a16:creationId xmlns:a16="http://schemas.microsoft.com/office/drawing/2014/main" id="{6EF1CC7D-1448-9A57-9C87-469A9BE978DC}"/>
              </a:ext>
            </a:extLst>
          </p:cNvPr>
          <p:cNvPicPr>
            <a:picLocks noChangeAspect="1"/>
          </p:cNvPicPr>
          <p:nvPr/>
        </p:nvPicPr>
        <p:blipFill>
          <a:blip r:embed="rId3"/>
          <a:stretch>
            <a:fillRect/>
          </a:stretch>
        </p:blipFill>
        <p:spPr>
          <a:xfrm>
            <a:off x="11045952" y="457200"/>
            <a:ext cx="548640" cy="548640"/>
          </a:xfrm>
          <a:prstGeom prst="rect">
            <a:avLst/>
          </a:prstGeom>
        </p:spPr>
      </p:pic>
      <p:sp>
        <p:nvSpPr>
          <p:cNvPr id="4" name="Text 10">
            <a:extLst>
              <a:ext uri="{FF2B5EF4-FFF2-40B4-BE49-F238E27FC236}">
                <a16:creationId xmlns:a16="http://schemas.microsoft.com/office/drawing/2014/main" id="{1E181BD0-8EAF-560C-4359-7AF8C566DE34}"/>
              </a:ext>
            </a:extLst>
          </p:cNvPr>
          <p:cNvSpPr/>
          <p:nvPr/>
        </p:nvSpPr>
        <p:spPr>
          <a:xfrm>
            <a:off x="566928" y="6437376"/>
            <a:ext cx="8229600" cy="274320"/>
          </a:xfrm>
          <a:prstGeom prst="rect">
            <a:avLst/>
          </a:prstGeom>
          <a:noFill/>
          <a:ln/>
        </p:spPr>
        <p:txBody>
          <a:bodyPr wrap="square" rtlCol="0" anchor="ctr"/>
          <a:lstStyle/>
          <a:p>
            <a:pPr marL="0" indent="0">
              <a:buNone/>
            </a:pPr>
            <a:r>
              <a:rPr lang="en-US" sz="950" i="1" dirty="0">
                <a:solidFill>
                  <a:srgbClr val="8A8A8A"/>
                </a:solidFill>
                <a:latin typeface="Calibri" pitchFamily="34" charset="0"/>
                <a:ea typeface="Calibri" pitchFamily="34" charset="-122"/>
                <a:cs typeface="Calibri" pitchFamily="34" charset="-120"/>
              </a:rPr>
              <a:t>Barsanti &amp; Basson, 2015 (Map3D Training notes)</a:t>
            </a:r>
            <a:endParaRPr lang="en-US" sz="950" dirty="0"/>
          </a:p>
        </p:txBody>
      </p:sp>
      <p:sp>
        <p:nvSpPr>
          <p:cNvPr id="5" name="Text 9">
            <a:extLst>
              <a:ext uri="{FF2B5EF4-FFF2-40B4-BE49-F238E27FC236}">
                <a16:creationId xmlns:a16="http://schemas.microsoft.com/office/drawing/2014/main" id="{2180BC2A-7C2C-1357-229E-7D6376459888}"/>
              </a:ext>
            </a:extLst>
          </p:cNvPr>
          <p:cNvSpPr/>
          <p:nvPr/>
        </p:nvSpPr>
        <p:spPr>
          <a:xfrm>
            <a:off x="10149840" y="6446520"/>
            <a:ext cx="1463040" cy="274320"/>
          </a:xfrm>
          <a:prstGeom prst="rect">
            <a:avLst/>
          </a:prstGeom>
          <a:noFill/>
          <a:ln/>
        </p:spPr>
        <p:txBody>
          <a:bodyPr wrap="square" rtlCol="0" anchor="ctr"/>
          <a:lstStyle/>
          <a:p>
            <a:pPr marL="0" indent="0" algn="r">
              <a:buNone/>
            </a:pPr>
            <a:r>
              <a:rPr lang="en-US" sz="900" b="1" dirty="0">
                <a:solidFill>
                  <a:srgbClr val="C9C2B6"/>
                </a:solidFill>
                <a:latin typeface="Calibri" pitchFamily="34" charset="0"/>
                <a:ea typeface="Calibri" pitchFamily="34" charset="-122"/>
                <a:cs typeface="Calibri" pitchFamily="34" charset="-120"/>
              </a:rPr>
              <a:t>BasRock</a:t>
            </a:r>
            <a:endParaRPr lang="en-US" sz="900" dirty="0"/>
          </a:p>
        </p:txBody>
      </p:sp>
      <p:sp>
        <p:nvSpPr>
          <p:cNvPr id="6" name="Rectangle 5">
            <a:extLst>
              <a:ext uri="{FF2B5EF4-FFF2-40B4-BE49-F238E27FC236}">
                <a16:creationId xmlns:a16="http://schemas.microsoft.com/office/drawing/2014/main" id="{E3783197-869F-B28A-93D2-00B6B9DC36B7}"/>
              </a:ext>
            </a:extLst>
          </p:cNvPr>
          <p:cNvSpPr/>
          <p:nvPr/>
        </p:nvSpPr>
        <p:spPr>
          <a:xfrm>
            <a:off x="5477775" y="1005840"/>
            <a:ext cx="6245524" cy="5274190"/>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3735621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66928" y="420624"/>
            <a:ext cx="9601200" cy="274320"/>
          </a:xfrm>
          <a:prstGeom prst="rect">
            <a:avLst/>
          </a:prstGeom>
          <a:noFill/>
          <a:ln/>
        </p:spPr>
        <p:txBody>
          <a:bodyPr wrap="square" rtlCol="0" anchor="ctr"/>
          <a:lstStyle/>
          <a:p>
            <a:pPr marL="0" indent="0">
              <a:buNone/>
            </a:pPr>
            <a:r>
              <a:rPr lang="en-US" sz="1100" b="1" kern="0" spc="200" dirty="0">
                <a:solidFill>
                  <a:srgbClr val="BD582C"/>
                </a:solidFill>
                <a:latin typeface="Calibri" pitchFamily="34" charset="0"/>
                <a:ea typeface="Calibri" pitchFamily="34" charset="-122"/>
                <a:cs typeface="Calibri" pitchFamily="34" charset="-120"/>
              </a:rPr>
              <a:t>02 · BEM MODELLING</a:t>
            </a:r>
            <a:endParaRPr lang="en-US" sz="1100" dirty="0"/>
          </a:p>
        </p:txBody>
      </p:sp>
      <p:sp>
        <p:nvSpPr>
          <p:cNvPr id="3" name="Text 1"/>
          <p:cNvSpPr/>
          <p:nvPr/>
        </p:nvSpPr>
        <p:spPr>
          <a:xfrm>
            <a:off x="566928" y="713232"/>
            <a:ext cx="10149840" cy="822960"/>
          </a:xfrm>
          <a:prstGeom prst="rect">
            <a:avLst/>
          </a:prstGeom>
          <a:noFill/>
          <a:ln/>
        </p:spPr>
        <p:txBody>
          <a:bodyPr wrap="square" rtlCol="0" anchor="t"/>
          <a:lstStyle/>
          <a:p>
            <a:pPr marL="0" indent="0">
              <a:lnSpc>
                <a:spcPct val="97000"/>
              </a:lnSpc>
              <a:buNone/>
            </a:pPr>
            <a:r>
              <a:rPr lang="en-US" sz="2800" b="1" dirty="0">
                <a:solidFill>
                  <a:srgbClr val="1A1A1A"/>
                </a:solidFill>
                <a:latin typeface="Calibri" pitchFamily="34" charset="0"/>
                <a:ea typeface="Calibri" pitchFamily="34" charset="-122"/>
                <a:cs typeface="Calibri" pitchFamily="34" charset="-120"/>
              </a:rPr>
              <a:t>Correlation, not calibration</a:t>
            </a:r>
            <a:endParaRPr lang="en-US" sz="2800" dirty="0"/>
          </a:p>
        </p:txBody>
      </p:sp>
      <p:pic>
        <p:nvPicPr>
          <p:cNvPr id="4" name="Image 0" descr="assets/ic_chart_rust.png"/>
          <p:cNvPicPr>
            <a:picLocks noChangeAspect="1"/>
          </p:cNvPicPr>
          <p:nvPr/>
        </p:nvPicPr>
        <p:blipFill>
          <a:blip r:embed="rId3"/>
          <a:stretch>
            <a:fillRect/>
          </a:stretch>
        </p:blipFill>
        <p:spPr>
          <a:xfrm>
            <a:off x="11045952" y="457200"/>
            <a:ext cx="548640" cy="548640"/>
          </a:xfrm>
          <a:prstGeom prst="rect">
            <a:avLst/>
          </a:prstGeom>
        </p:spPr>
      </p:pic>
      <p:sp>
        <p:nvSpPr>
          <p:cNvPr id="6" name="Shape 3"/>
          <p:cNvSpPr/>
          <p:nvPr/>
        </p:nvSpPr>
        <p:spPr>
          <a:xfrm>
            <a:off x="566928" y="1691640"/>
            <a:ext cx="64008" cy="1298448"/>
          </a:xfrm>
          <a:prstGeom prst="rect">
            <a:avLst/>
          </a:prstGeom>
          <a:solidFill>
            <a:srgbClr val="A32D2D"/>
          </a:solidFill>
          <a:ln/>
        </p:spPr>
        <p:txBody>
          <a:bodyPr/>
          <a:lstStyle/>
          <a:p>
            <a:endParaRPr lang="en-AU"/>
          </a:p>
        </p:txBody>
      </p:sp>
      <p:grpSp>
        <p:nvGrpSpPr>
          <p:cNvPr id="28" name="Group 27">
            <a:extLst>
              <a:ext uri="{FF2B5EF4-FFF2-40B4-BE49-F238E27FC236}">
                <a16:creationId xmlns:a16="http://schemas.microsoft.com/office/drawing/2014/main" id="{360DE819-BC7B-5857-E663-DD52A32D4F29}"/>
              </a:ext>
            </a:extLst>
          </p:cNvPr>
          <p:cNvGrpSpPr/>
          <p:nvPr/>
        </p:nvGrpSpPr>
        <p:grpSpPr>
          <a:xfrm>
            <a:off x="566928" y="1691640"/>
            <a:ext cx="5349240" cy="1298448"/>
            <a:chOff x="566928" y="1691640"/>
            <a:chExt cx="5349240" cy="1298448"/>
          </a:xfrm>
        </p:grpSpPr>
        <p:sp>
          <p:nvSpPr>
            <p:cNvPr id="5" name="Shape 2"/>
            <p:cNvSpPr/>
            <p:nvPr/>
          </p:nvSpPr>
          <p:spPr>
            <a:xfrm>
              <a:off x="566928" y="1691640"/>
              <a:ext cx="5349240" cy="1298448"/>
            </a:xfrm>
            <a:prstGeom prst="rect">
              <a:avLst/>
            </a:prstGeom>
            <a:solidFill>
              <a:srgbClr val="F7F3EE"/>
            </a:solidFill>
            <a:ln w="12700">
              <a:solidFill>
                <a:srgbClr val="E2DED6"/>
              </a:solidFill>
              <a:prstDash val="solid"/>
            </a:ln>
          </p:spPr>
          <p:txBody>
            <a:bodyPr/>
            <a:lstStyle/>
            <a:p>
              <a:endParaRPr lang="en-AU" sz="2400"/>
            </a:p>
          </p:txBody>
        </p:sp>
        <p:sp>
          <p:nvSpPr>
            <p:cNvPr id="7" name="Text 4"/>
            <p:cNvSpPr/>
            <p:nvPr/>
          </p:nvSpPr>
          <p:spPr>
            <a:xfrm>
              <a:off x="804672" y="1801368"/>
              <a:ext cx="4965192" cy="1078992"/>
            </a:xfrm>
            <a:prstGeom prst="rect">
              <a:avLst/>
            </a:prstGeom>
            <a:noFill/>
            <a:ln/>
          </p:spPr>
          <p:txBody>
            <a:bodyPr wrap="square" rtlCol="0" anchor="t"/>
            <a:lstStyle/>
            <a:p>
              <a:pPr marL="0" indent="0" algn="l">
                <a:spcAft>
                  <a:spcPts val="400"/>
                </a:spcAft>
                <a:buNone/>
              </a:pPr>
              <a:r>
                <a:rPr lang="en-US" sz="1600" b="1" dirty="0">
                  <a:solidFill>
                    <a:srgbClr val="1A1A1A"/>
                  </a:solidFill>
                  <a:latin typeface="Calibri" pitchFamily="34" charset="0"/>
                  <a:ea typeface="Calibri" pitchFamily="34" charset="-122"/>
                  <a:cs typeface="Calibri" pitchFamily="34" charset="-120"/>
                </a:rPr>
                <a:t>CALIBRATION  ·  impossible with BEM</a:t>
              </a:r>
              <a:endParaRPr lang="en-US" sz="1600" dirty="0"/>
            </a:p>
            <a:p>
              <a:pPr marL="0" indent="0" algn="l">
                <a:lnSpc>
                  <a:spcPct val="104000"/>
                </a:lnSpc>
                <a:buNone/>
              </a:pPr>
              <a:r>
                <a:rPr lang="en-US" sz="1400" dirty="0">
                  <a:solidFill>
                    <a:srgbClr val="4A4A4A"/>
                  </a:solidFill>
                  <a:latin typeface="Calibri" pitchFamily="34" charset="0"/>
                  <a:ea typeface="Calibri" pitchFamily="34" charset="-122"/>
                  <a:cs typeface="Calibri" pitchFamily="34" charset="-120"/>
                </a:rPr>
                <a:t>A quantitative match to measured behaviour — out of reach for an elastic model.</a:t>
              </a:r>
              <a:endParaRPr lang="en-US" sz="1600" dirty="0"/>
            </a:p>
          </p:txBody>
        </p:sp>
      </p:grpSp>
      <p:sp>
        <p:nvSpPr>
          <p:cNvPr id="9" name="Shape 6"/>
          <p:cNvSpPr/>
          <p:nvPr/>
        </p:nvSpPr>
        <p:spPr>
          <a:xfrm>
            <a:off x="6272784" y="1691640"/>
            <a:ext cx="64008" cy="1298448"/>
          </a:xfrm>
          <a:prstGeom prst="rect">
            <a:avLst/>
          </a:prstGeom>
          <a:solidFill>
            <a:srgbClr val="3B6D11"/>
          </a:solidFill>
          <a:ln/>
        </p:spPr>
        <p:txBody>
          <a:bodyPr/>
          <a:lstStyle/>
          <a:p>
            <a:endParaRPr lang="en-AU"/>
          </a:p>
        </p:txBody>
      </p:sp>
      <p:grpSp>
        <p:nvGrpSpPr>
          <p:cNvPr id="29" name="Group 28">
            <a:extLst>
              <a:ext uri="{FF2B5EF4-FFF2-40B4-BE49-F238E27FC236}">
                <a16:creationId xmlns:a16="http://schemas.microsoft.com/office/drawing/2014/main" id="{3D0D5437-C66B-01FF-7774-20CD6BA4F86D}"/>
              </a:ext>
            </a:extLst>
          </p:cNvPr>
          <p:cNvGrpSpPr/>
          <p:nvPr/>
        </p:nvGrpSpPr>
        <p:grpSpPr>
          <a:xfrm>
            <a:off x="6272784" y="1691640"/>
            <a:ext cx="5349240" cy="1298448"/>
            <a:chOff x="6272784" y="1691640"/>
            <a:chExt cx="5349240" cy="1298448"/>
          </a:xfrm>
        </p:grpSpPr>
        <p:sp>
          <p:nvSpPr>
            <p:cNvPr id="8" name="Shape 5"/>
            <p:cNvSpPr/>
            <p:nvPr/>
          </p:nvSpPr>
          <p:spPr>
            <a:xfrm>
              <a:off x="6272784" y="1691640"/>
              <a:ext cx="5349240" cy="1298448"/>
            </a:xfrm>
            <a:prstGeom prst="rect">
              <a:avLst/>
            </a:prstGeom>
            <a:solidFill>
              <a:srgbClr val="F7F3EE"/>
            </a:solidFill>
            <a:ln w="12700">
              <a:solidFill>
                <a:srgbClr val="E2DED6"/>
              </a:solidFill>
              <a:prstDash val="solid"/>
            </a:ln>
          </p:spPr>
          <p:txBody>
            <a:bodyPr/>
            <a:lstStyle/>
            <a:p>
              <a:endParaRPr lang="en-AU"/>
            </a:p>
          </p:txBody>
        </p:sp>
        <p:sp>
          <p:nvSpPr>
            <p:cNvPr id="10" name="Text 7"/>
            <p:cNvSpPr/>
            <p:nvPr/>
          </p:nvSpPr>
          <p:spPr>
            <a:xfrm>
              <a:off x="6510528" y="1801368"/>
              <a:ext cx="4965192" cy="1078992"/>
            </a:xfrm>
            <a:prstGeom prst="rect">
              <a:avLst/>
            </a:prstGeom>
            <a:noFill/>
            <a:ln/>
          </p:spPr>
          <p:txBody>
            <a:bodyPr wrap="square" rtlCol="0" anchor="t"/>
            <a:lstStyle/>
            <a:p>
              <a:pPr marL="0" indent="0" algn="l">
                <a:spcAft>
                  <a:spcPts val="400"/>
                </a:spcAft>
                <a:buNone/>
              </a:pPr>
              <a:r>
                <a:rPr lang="en-US" sz="1600" b="1" dirty="0">
                  <a:solidFill>
                    <a:srgbClr val="1A1A1A"/>
                  </a:solidFill>
                  <a:latin typeface="Calibri" pitchFamily="34" charset="0"/>
                  <a:ea typeface="Calibri" pitchFamily="34" charset="-122"/>
                  <a:cs typeface="Calibri" pitchFamily="34" charset="-120"/>
                </a:rPr>
                <a:t>CORRELATION  ·  aim</a:t>
              </a:r>
              <a:endParaRPr lang="en-US" sz="1600" dirty="0"/>
            </a:p>
            <a:p>
              <a:pPr marL="0" indent="0" algn="l">
                <a:lnSpc>
                  <a:spcPct val="104000"/>
                </a:lnSpc>
                <a:buNone/>
              </a:pPr>
              <a:r>
                <a:rPr lang="en-US" sz="1400" dirty="0">
                  <a:solidFill>
                    <a:srgbClr val="4A4A4A"/>
                  </a:solidFill>
                  <a:latin typeface="Calibri" pitchFamily="34" charset="0"/>
                  <a:ea typeface="Calibri" pitchFamily="34" charset="-122"/>
                  <a:cs typeface="Calibri" pitchFamily="34" charset="-120"/>
                </a:rPr>
                <a:t>A qualitative link: higher index → worse conditions. Enough to predict.</a:t>
              </a:r>
              <a:endParaRPr lang="en-US" sz="1600" dirty="0"/>
            </a:p>
          </p:txBody>
        </p:sp>
      </p:grpSp>
      <p:sp>
        <p:nvSpPr>
          <p:cNvPr id="12" name="Shape 9"/>
          <p:cNvSpPr/>
          <p:nvPr/>
        </p:nvSpPr>
        <p:spPr>
          <a:xfrm>
            <a:off x="566928" y="3127248"/>
            <a:ext cx="73152" cy="603504"/>
          </a:xfrm>
          <a:prstGeom prst="rect">
            <a:avLst/>
          </a:prstGeom>
          <a:solidFill>
            <a:srgbClr val="BD582C"/>
          </a:solidFill>
          <a:ln/>
        </p:spPr>
        <p:txBody>
          <a:bodyPr/>
          <a:lstStyle/>
          <a:p>
            <a:endParaRPr lang="en-AU"/>
          </a:p>
        </p:txBody>
      </p:sp>
      <p:grpSp>
        <p:nvGrpSpPr>
          <p:cNvPr id="30" name="Group 29">
            <a:extLst>
              <a:ext uri="{FF2B5EF4-FFF2-40B4-BE49-F238E27FC236}">
                <a16:creationId xmlns:a16="http://schemas.microsoft.com/office/drawing/2014/main" id="{D4F60C07-B2EC-0EB3-09BD-62DE49087E3E}"/>
              </a:ext>
            </a:extLst>
          </p:cNvPr>
          <p:cNvGrpSpPr/>
          <p:nvPr/>
        </p:nvGrpSpPr>
        <p:grpSpPr>
          <a:xfrm>
            <a:off x="566928" y="3127248"/>
            <a:ext cx="10725912" cy="603504"/>
            <a:chOff x="566928" y="3127248"/>
            <a:chExt cx="10725912" cy="603504"/>
          </a:xfrm>
        </p:grpSpPr>
        <p:sp>
          <p:nvSpPr>
            <p:cNvPr id="11" name="Shape 8"/>
            <p:cNvSpPr/>
            <p:nvPr/>
          </p:nvSpPr>
          <p:spPr>
            <a:xfrm>
              <a:off x="566928" y="3127248"/>
              <a:ext cx="10725912" cy="603504"/>
            </a:xfrm>
            <a:prstGeom prst="rect">
              <a:avLst/>
            </a:prstGeom>
            <a:solidFill>
              <a:srgbClr val="F7F3EE"/>
            </a:solidFill>
            <a:ln w="12700">
              <a:solidFill>
                <a:srgbClr val="E2DED6"/>
              </a:solidFill>
              <a:prstDash val="solid"/>
            </a:ln>
          </p:spPr>
          <p:txBody>
            <a:bodyPr/>
            <a:lstStyle/>
            <a:p>
              <a:endParaRPr lang="en-AU"/>
            </a:p>
          </p:txBody>
        </p:sp>
        <p:sp>
          <p:nvSpPr>
            <p:cNvPr id="13" name="Text 10"/>
            <p:cNvSpPr/>
            <p:nvPr/>
          </p:nvSpPr>
          <p:spPr>
            <a:xfrm>
              <a:off x="771374" y="3127248"/>
              <a:ext cx="10037524" cy="603504"/>
            </a:xfrm>
            <a:prstGeom prst="rect">
              <a:avLst/>
            </a:prstGeom>
            <a:noFill/>
            <a:ln/>
          </p:spPr>
          <p:txBody>
            <a:bodyPr wrap="square" rtlCol="0" anchor="ctr"/>
            <a:lstStyle/>
            <a:p>
              <a:pPr marL="0" indent="0" algn="l">
                <a:lnSpc>
                  <a:spcPct val="102000"/>
                </a:lnSpc>
                <a:buNone/>
              </a:pPr>
              <a:r>
                <a:rPr lang="en-US" sz="1400" b="1" dirty="0">
                  <a:solidFill>
                    <a:srgbClr val="BD582C"/>
                  </a:solidFill>
                  <a:latin typeface="Calibri" pitchFamily="34" charset="0"/>
                  <a:ea typeface="Calibri" pitchFamily="34" charset="-122"/>
                  <a:cs typeface="Calibri" pitchFamily="34" charset="-120"/>
                </a:rPr>
                <a:t>Method:  </a:t>
              </a:r>
              <a:r>
                <a:rPr lang="en-US" sz="1400" dirty="0">
                  <a:solidFill>
                    <a:srgbClr val="1A1A1A"/>
                  </a:solidFill>
                  <a:latin typeface="Calibri" pitchFamily="34" charset="0"/>
                  <a:ea typeface="Calibri" pitchFamily="34" charset="-122"/>
                  <a:cs typeface="Calibri" pitchFamily="34" charset="-120"/>
                </a:rPr>
                <a:t>rate conditions → read far-field stress → plot σ₁–σ₃ → pick the criterion that separates best → predict → check underground </a:t>
              </a:r>
              <a:r>
                <a:rPr lang="en-US" sz="1400" i="1" dirty="0">
                  <a:solidFill>
                    <a:srgbClr val="4A4A4A"/>
                  </a:solidFill>
                  <a:latin typeface="Calibri" pitchFamily="34" charset="0"/>
                  <a:ea typeface="Calibri" pitchFamily="34" charset="-122"/>
                  <a:cs typeface="Calibri" pitchFamily="34" charset="-120"/>
                </a:rPr>
                <a:t>(Terzaghi loop).</a:t>
              </a:r>
              <a:endParaRPr lang="en-US" sz="1400" dirty="0"/>
            </a:p>
          </p:txBody>
        </p:sp>
      </p:grpSp>
      <p:sp>
        <p:nvSpPr>
          <p:cNvPr id="14" name="Text 11"/>
          <p:cNvSpPr/>
          <p:nvPr/>
        </p:nvSpPr>
        <p:spPr>
          <a:xfrm>
            <a:off x="566928" y="3877056"/>
            <a:ext cx="8229600" cy="237744"/>
          </a:xfrm>
          <a:prstGeom prst="rect">
            <a:avLst/>
          </a:prstGeom>
          <a:noFill/>
          <a:ln/>
        </p:spPr>
        <p:txBody>
          <a:bodyPr wrap="square" rtlCol="0" anchor="ctr"/>
          <a:lstStyle/>
          <a:p>
            <a:pPr marL="0" indent="0">
              <a:buNone/>
            </a:pPr>
            <a:r>
              <a:rPr lang="en-US" sz="1050" b="1" kern="0" spc="150" dirty="0">
                <a:solidFill>
                  <a:srgbClr val="BD582C"/>
                </a:solidFill>
                <a:latin typeface="Calibri" pitchFamily="34" charset="0"/>
                <a:ea typeface="Calibri" pitchFamily="34" charset="-122"/>
                <a:cs typeface="Calibri" pitchFamily="34" charset="-120"/>
              </a:rPr>
              <a:t>RCF THRESHOLD BANDS — JAGER &amp; RYDER, 1999</a:t>
            </a:r>
            <a:endParaRPr lang="en-US" sz="1050" dirty="0"/>
          </a:p>
        </p:txBody>
      </p:sp>
      <p:sp>
        <p:nvSpPr>
          <p:cNvPr id="15" name="Shape 12"/>
          <p:cNvSpPr/>
          <p:nvPr/>
        </p:nvSpPr>
        <p:spPr>
          <a:xfrm>
            <a:off x="566928" y="4133088"/>
            <a:ext cx="1532273" cy="512064"/>
          </a:xfrm>
          <a:prstGeom prst="rect">
            <a:avLst/>
          </a:prstGeom>
          <a:solidFill>
            <a:srgbClr val="3B6D11"/>
          </a:solidFill>
          <a:ln/>
        </p:spPr>
        <p:txBody>
          <a:bodyPr/>
          <a:lstStyle/>
          <a:p>
            <a:endParaRPr lang="en-AU"/>
          </a:p>
        </p:txBody>
      </p:sp>
      <p:sp>
        <p:nvSpPr>
          <p:cNvPr id="16" name="Text 13"/>
          <p:cNvSpPr/>
          <p:nvPr/>
        </p:nvSpPr>
        <p:spPr>
          <a:xfrm>
            <a:off x="566928" y="4133088"/>
            <a:ext cx="1532273" cy="512064"/>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stable</a:t>
            </a:r>
            <a:endParaRPr lang="en-US" sz="1600" dirty="0"/>
          </a:p>
          <a:p>
            <a:pPr marL="0" indent="0" algn="ctr">
              <a:buNone/>
            </a:pPr>
            <a:r>
              <a:rPr lang="en-US" sz="1200" dirty="0">
                <a:solidFill>
                  <a:srgbClr val="FFFFFF"/>
                </a:solidFill>
                <a:latin typeface="Calibri" pitchFamily="34" charset="0"/>
                <a:ea typeface="Calibri" pitchFamily="34" charset="-122"/>
                <a:cs typeface="Calibri" pitchFamily="34" charset="-120"/>
              </a:rPr>
              <a:t>&lt; 0.7</a:t>
            </a:r>
            <a:endParaRPr lang="en-US" sz="1600" dirty="0"/>
          </a:p>
        </p:txBody>
      </p:sp>
      <p:sp>
        <p:nvSpPr>
          <p:cNvPr id="17" name="Shape 14"/>
          <p:cNvSpPr/>
          <p:nvPr/>
        </p:nvSpPr>
        <p:spPr>
          <a:xfrm>
            <a:off x="2099201" y="4133088"/>
            <a:ext cx="1532273" cy="512064"/>
          </a:xfrm>
          <a:prstGeom prst="rect">
            <a:avLst/>
          </a:prstGeom>
          <a:solidFill>
            <a:srgbClr val="BA7517"/>
          </a:solidFill>
          <a:ln/>
        </p:spPr>
        <p:txBody>
          <a:bodyPr/>
          <a:lstStyle/>
          <a:p>
            <a:endParaRPr lang="en-AU"/>
          </a:p>
        </p:txBody>
      </p:sp>
      <p:sp>
        <p:nvSpPr>
          <p:cNvPr id="18" name="Text 15"/>
          <p:cNvSpPr/>
          <p:nvPr/>
        </p:nvSpPr>
        <p:spPr>
          <a:xfrm>
            <a:off x="2099201" y="4133088"/>
            <a:ext cx="1532273" cy="512064"/>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moderate</a:t>
            </a:r>
            <a:endParaRPr lang="en-US" sz="1600" dirty="0"/>
          </a:p>
          <a:p>
            <a:pPr marL="0" indent="0" algn="ctr">
              <a:buNone/>
            </a:pPr>
            <a:r>
              <a:rPr lang="en-US" sz="1200" dirty="0">
                <a:solidFill>
                  <a:srgbClr val="FFFFFF"/>
                </a:solidFill>
                <a:latin typeface="Calibri" pitchFamily="34" charset="0"/>
                <a:ea typeface="Calibri" pitchFamily="34" charset="-122"/>
                <a:cs typeface="Calibri" pitchFamily="34" charset="-120"/>
              </a:rPr>
              <a:t>0.7 – 1.0</a:t>
            </a:r>
            <a:endParaRPr lang="en-US" sz="1600" dirty="0"/>
          </a:p>
        </p:txBody>
      </p:sp>
      <p:sp>
        <p:nvSpPr>
          <p:cNvPr id="19" name="Shape 16"/>
          <p:cNvSpPr/>
          <p:nvPr/>
        </p:nvSpPr>
        <p:spPr>
          <a:xfrm>
            <a:off x="3631474" y="4133088"/>
            <a:ext cx="2043031" cy="512064"/>
          </a:xfrm>
          <a:prstGeom prst="rect">
            <a:avLst/>
          </a:prstGeom>
          <a:solidFill>
            <a:srgbClr val="BD582C"/>
          </a:solidFill>
          <a:ln/>
        </p:spPr>
        <p:txBody>
          <a:bodyPr/>
          <a:lstStyle/>
          <a:p>
            <a:endParaRPr lang="en-AU"/>
          </a:p>
        </p:txBody>
      </p:sp>
      <p:sp>
        <p:nvSpPr>
          <p:cNvPr id="20" name="Text 17"/>
          <p:cNvSpPr/>
          <p:nvPr/>
        </p:nvSpPr>
        <p:spPr>
          <a:xfrm>
            <a:off x="3631474" y="4133088"/>
            <a:ext cx="2043031" cy="512064"/>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severe</a:t>
            </a:r>
            <a:endParaRPr lang="en-US" sz="1600" dirty="0"/>
          </a:p>
          <a:p>
            <a:pPr marL="0" indent="0" algn="ctr">
              <a:buNone/>
            </a:pPr>
            <a:r>
              <a:rPr lang="en-US" sz="1200" dirty="0">
                <a:solidFill>
                  <a:srgbClr val="FFFFFF"/>
                </a:solidFill>
                <a:latin typeface="Calibri" pitchFamily="34" charset="0"/>
                <a:ea typeface="Calibri" pitchFamily="34" charset="-122"/>
                <a:cs typeface="Calibri" pitchFamily="34" charset="-120"/>
              </a:rPr>
              <a:t>1.0 – 1.4</a:t>
            </a:r>
            <a:endParaRPr lang="en-US" sz="1600" dirty="0"/>
          </a:p>
        </p:txBody>
      </p:sp>
      <p:sp>
        <p:nvSpPr>
          <p:cNvPr id="21" name="Shape 18"/>
          <p:cNvSpPr/>
          <p:nvPr/>
        </p:nvSpPr>
        <p:spPr>
          <a:xfrm>
            <a:off x="5674505" y="4133088"/>
            <a:ext cx="3575304" cy="512064"/>
          </a:xfrm>
          <a:prstGeom prst="rect">
            <a:avLst/>
          </a:prstGeom>
          <a:solidFill>
            <a:srgbClr val="A32D2D"/>
          </a:solidFill>
          <a:ln/>
        </p:spPr>
        <p:txBody>
          <a:bodyPr/>
          <a:lstStyle/>
          <a:p>
            <a:endParaRPr lang="en-AU"/>
          </a:p>
        </p:txBody>
      </p:sp>
      <p:sp>
        <p:nvSpPr>
          <p:cNvPr id="22" name="Text 19"/>
          <p:cNvSpPr/>
          <p:nvPr/>
        </p:nvSpPr>
        <p:spPr>
          <a:xfrm>
            <a:off x="5674505" y="4133088"/>
            <a:ext cx="3575304" cy="512064"/>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heavy · burst-prone</a:t>
            </a:r>
            <a:endParaRPr lang="en-US" sz="1600" dirty="0"/>
          </a:p>
          <a:p>
            <a:pPr marL="0" indent="0" algn="ctr">
              <a:buNone/>
            </a:pPr>
            <a:r>
              <a:rPr lang="en-US" sz="1200" dirty="0">
                <a:solidFill>
                  <a:srgbClr val="FFFFFF"/>
                </a:solidFill>
                <a:latin typeface="Calibri" pitchFamily="34" charset="0"/>
                <a:ea typeface="Calibri" pitchFamily="34" charset="-122"/>
                <a:cs typeface="Calibri" pitchFamily="34" charset="-120"/>
              </a:rPr>
              <a:t>1.4 – 2.1</a:t>
            </a:r>
            <a:endParaRPr lang="en-US" sz="1600" dirty="0"/>
          </a:p>
        </p:txBody>
      </p:sp>
      <p:sp>
        <p:nvSpPr>
          <p:cNvPr id="23" name="Shape 20"/>
          <p:cNvSpPr/>
          <p:nvPr/>
        </p:nvSpPr>
        <p:spPr>
          <a:xfrm>
            <a:off x="9249809" y="4133088"/>
            <a:ext cx="2043031" cy="512064"/>
          </a:xfrm>
          <a:prstGeom prst="rect">
            <a:avLst/>
          </a:prstGeom>
          <a:solidFill>
            <a:srgbClr val="701414"/>
          </a:solidFill>
          <a:ln/>
        </p:spPr>
        <p:txBody>
          <a:bodyPr/>
          <a:lstStyle/>
          <a:p>
            <a:endParaRPr lang="en-AU"/>
          </a:p>
        </p:txBody>
      </p:sp>
      <p:sp>
        <p:nvSpPr>
          <p:cNvPr id="24" name="Text 21"/>
          <p:cNvSpPr/>
          <p:nvPr/>
        </p:nvSpPr>
        <p:spPr>
          <a:xfrm>
            <a:off x="9249809" y="4133088"/>
            <a:ext cx="2043031" cy="512064"/>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extreme</a:t>
            </a:r>
            <a:endParaRPr lang="en-US" sz="1600" dirty="0"/>
          </a:p>
          <a:p>
            <a:pPr marL="0" indent="0" algn="ctr">
              <a:buNone/>
            </a:pPr>
            <a:r>
              <a:rPr lang="en-US" sz="1200" dirty="0">
                <a:solidFill>
                  <a:srgbClr val="FFFFFF"/>
                </a:solidFill>
                <a:latin typeface="Calibri" pitchFamily="34" charset="0"/>
                <a:ea typeface="Calibri" pitchFamily="34" charset="-122"/>
                <a:cs typeface="Calibri" pitchFamily="34" charset="-120"/>
              </a:rPr>
              <a:t>&gt; 2.1</a:t>
            </a:r>
            <a:endParaRPr lang="en-US" sz="1600" dirty="0"/>
          </a:p>
        </p:txBody>
      </p:sp>
      <p:sp>
        <p:nvSpPr>
          <p:cNvPr id="25" name="Shape 22"/>
          <p:cNvSpPr/>
          <p:nvPr/>
        </p:nvSpPr>
        <p:spPr>
          <a:xfrm>
            <a:off x="566928" y="4846320"/>
            <a:ext cx="10725912" cy="914400"/>
          </a:xfrm>
          <a:prstGeom prst="rect">
            <a:avLst/>
          </a:prstGeom>
          <a:solidFill>
            <a:srgbClr val="BD582C"/>
          </a:solidFill>
          <a:ln/>
        </p:spPr>
        <p:txBody>
          <a:bodyPr/>
          <a:lstStyle/>
          <a:p>
            <a:endParaRPr lang="en-AU"/>
          </a:p>
        </p:txBody>
      </p:sp>
      <p:sp>
        <p:nvSpPr>
          <p:cNvPr id="26" name="Text 23"/>
          <p:cNvSpPr/>
          <p:nvPr/>
        </p:nvSpPr>
        <p:spPr>
          <a:xfrm>
            <a:off x="841248" y="4846320"/>
            <a:ext cx="10222992" cy="914400"/>
          </a:xfrm>
          <a:prstGeom prst="rect">
            <a:avLst/>
          </a:prstGeom>
          <a:noFill/>
          <a:ln/>
        </p:spPr>
        <p:txBody>
          <a:bodyPr wrap="square" rtlCol="0" anchor="ctr"/>
          <a:lstStyle/>
          <a:p>
            <a:pPr marL="0" indent="0" algn="l">
              <a:lnSpc>
                <a:spcPct val="106000"/>
              </a:lnSpc>
              <a:buNone/>
            </a:pPr>
            <a:r>
              <a:rPr lang="en-US" sz="1600" b="1" dirty="0">
                <a:solidFill>
                  <a:srgbClr val="FFFFFF"/>
                </a:solidFill>
                <a:latin typeface="Calibri" pitchFamily="34" charset="0"/>
                <a:ea typeface="Calibri" pitchFamily="34" charset="-122"/>
                <a:cs typeface="Calibri" pitchFamily="34" charset="-120"/>
              </a:rPr>
              <a:t>Tanami:  </a:t>
            </a:r>
            <a:r>
              <a:rPr lang="en-US" sz="1600" dirty="0">
                <a:solidFill>
                  <a:srgbClr val="FBE9E0"/>
                </a:solidFill>
                <a:latin typeface="Calibri" pitchFamily="34" charset="0"/>
                <a:ea typeface="Calibri" pitchFamily="34" charset="-122"/>
                <a:cs typeface="Calibri" pitchFamily="34" charset="-120"/>
              </a:rPr>
              <a:t>RCF beat σ₁ at separating damage — and the site recalibrated its own bands: moderate &lt; 0.75, high 0.75–0.85, very high &gt; 0.85. The generic bands are a starting point, not gospel.</a:t>
            </a:r>
            <a:endParaRPr lang="en-US" sz="1600" dirty="0"/>
          </a:p>
        </p:txBody>
      </p:sp>
      <p:sp>
        <p:nvSpPr>
          <p:cNvPr id="27" name="Text 24"/>
          <p:cNvSpPr/>
          <p:nvPr/>
        </p:nvSpPr>
        <p:spPr>
          <a:xfrm>
            <a:off x="566928" y="6437376"/>
            <a:ext cx="8229600" cy="274320"/>
          </a:xfrm>
          <a:prstGeom prst="rect">
            <a:avLst/>
          </a:prstGeom>
          <a:noFill/>
          <a:ln/>
        </p:spPr>
        <p:txBody>
          <a:bodyPr wrap="square" rtlCol="0" anchor="ctr"/>
          <a:lstStyle/>
          <a:p>
            <a:pPr marL="0" indent="0">
              <a:buNone/>
            </a:pPr>
            <a:r>
              <a:rPr lang="en-US" sz="950" i="1" dirty="0">
                <a:solidFill>
                  <a:srgbClr val="8A8A8A"/>
                </a:solidFill>
                <a:latin typeface="Calibri" pitchFamily="34" charset="0"/>
                <a:ea typeface="Calibri" pitchFamily="34" charset="-122"/>
                <a:cs typeface="Calibri" pitchFamily="34" charset="-120"/>
              </a:rPr>
              <a:t>Barsanti &amp; Basson, 2015 · Jager &amp; Ryder, 1999</a:t>
            </a:r>
            <a:endParaRPr lang="en-US" sz="9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EC19AF-CC6B-D3C7-09B8-AB452D80893E}"/>
              </a:ext>
            </a:extLst>
          </p:cNvPr>
          <p:cNvPicPr>
            <a:picLocks noChangeAspect="1"/>
          </p:cNvPicPr>
          <p:nvPr/>
        </p:nvPicPr>
        <p:blipFill>
          <a:blip r:embed="rId2"/>
          <a:stretch>
            <a:fillRect/>
          </a:stretch>
        </p:blipFill>
        <p:spPr>
          <a:xfrm>
            <a:off x="1016077" y="0"/>
            <a:ext cx="10156671" cy="6858000"/>
          </a:xfrm>
          <a:prstGeom prst="rect">
            <a:avLst/>
          </a:prstGeom>
        </p:spPr>
      </p:pic>
    </p:spTree>
    <p:extLst>
      <p:ext uri="{BB962C8B-B14F-4D97-AF65-F5344CB8AC3E}">
        <p14:creationId xmlns:p14="http://schemas.microsoft.com/office/powerpoint/2010/main" val="2255800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5D8C31-A7E6-CB68-698D-18332B8AA32A}"/>
              </a:ext>
            </a:extLst>
          </p:cNvPr>
          <p:cNvPicPr>
            <a:picLocks noChangeAspect="1"/>
          </p:cNvPicPr>
          <p:nvPr/>
        </p:nvPicPr>
        <p:blipFill>
          <a:blip r:embed="rId2"/>
          <a:stretch>
            <a:fillRect/>
          </a:stretch>
        </p:blipFill>
        <p:spPr>
          <a:xfrm>
            <a:off x="988957" y="431505"/>
            <a:ext cx="10444951" cy="5957324"/>
          </a:xfrm>
          <a:prstGeom prst="rect">
            <a:avLst/>
          </a:prstGeom>
        </p:spPr>
      </p:pic>
      <p:pic>
        <p:nvPicPr>
          <p:cNvPr id="2" name="Image 0" descr="assets/ic_chart_rust.png">
            <a:extLst>
              <a:ext uri="{FF2B5EF4-FFF2-40B4-BE49-F238E27FC236}">
                <a16:creationId xmlns:a16="http://schemas.microsoft.com/office/drawing/2014/main" id="{1B570774-495A-09E1-03A5-ED98F92FFE52}"/>
              </a:ext>
            </a:extLst>
          </p:cNvPr>
          <p:cNvPicPr>
            <a:picLocks noChangeAspect="1"/>
          </p:cNvPicPr>
          <p:nvPr/>
        </p:nvPicPr>
        <p:blipFill>
          <a:blip r:embed="rId3"/>
          <a:stretch>
            <a:fillRect/>
          </a:stretch>
        </p:blipFill>
        <p:spPr>
          <a:xfrm>
            <a:off x="11045952" y="457200"/>
            <a:ext cx="548640" cy="548640"/>
          </a:xfrm>
          <a:prstGeom prst="rect">
            <a:avLst/>
          </a:prstGeom>
        </p:spPr>
      </p:pic>
      <p:sp>
        <p:nvSpPr>
          <p:cNvPr id="4" name="Text 10">
            <a:extLst>
              <a:ext uri="{FF2B5EF4-FFF2-40B4-BE49-F238E27FC236}">
                <a16:creationId xmlns:a16="http://schemas.microsoft.com/office/drawing/2014/main" id="{5E3ED38B-B088-9AE2-D182-89621F19F80D}"/>
              </a:ext>
            </a:extLst>
          </p:cNvPr>
          <p:cNvSpPr/>
          <p:nvPr/>
        </p:nvSpPr>
        <p:spPr>
          <a:xfrm>
            <a:off x="566928" y="6437376"/>
            <a:ext cx="8229600" cy="274320"/>
          </a:xfrm>
          <a:prstGeom prst="rect">
            <a:avLst/>
          </a:prstGeom>
          <a:noFill/>
          <a:ln/>
        </p:spPr>
        <p:txBody>
          <a:bodyPr wrap="square" rtlCol="0" anchor="ctr"/>
          <a:lstStyle/>
          <a:p>
            <a:pPr marL="0" indent="0">
              <a:buNone/>
            </a:pPr>
            <a:r>
              <a:rPr lang="en-US" sz="950" i="1" dirty="0">
                <a:solidFill>
                  <a:srgbClr val="8A8A8A"/>
                </a:solidFill>
                <a:latin typeface="Calibri" pitchFamily="34" charset="0"/>
                <a:ea typeface="Calibri" pitchFamily="34" charset="-122"/>
                <a:cs typeface="Calibri" pitchFamily="34" charset="-120"/>
              </a:rPr>
              <a:t>Barsanti &amp; Basson, 2015</a:t>
            </a:r>
            <a:endParaRPr lang="en-US" sz="950" dirty="0"/>
          </a:p>
        </p:txBody>
      </p:sp>
      <p:sp>
        <p:nvSpPr>
          <p:cNvPr id="6" name="Text 9">
            <a:extLst>
              <a:ext uri="{FF2B5EF4-FFF2-40B4-BE49-F238E27FC236}">
                <a16:creationId xmlns:a16="http://schemas.microsoft.com/office/drawing/2014/main" id="{18D4296A-1A1B-44E6-B387-DD234E8DEA4F}"/>
              </a:ext>
            </a:extLst>
          </p:cNvPr>
          <p:cNvSpPr/>
          <p:nvPr/>
        </p:nvSpPr>
        <p:spPr>
          <a:xfrm>
            <a:off x="10149840" y="6446520"/>
            <a:ext cx="1463040" cy="274320"/>
          </a:xfrm>
          <a:prstGeom prst="rect">
            <a:avLst/>
          </a:prstGeom>
          <a:noFill/>
          <a:ln/>
        </p:spPr>
        <p:txBody>
          <a:bodyPr wrap="square" rtlCol="0" anchor="ctr"/>
          <a:lstStyle/>
          <a:p>
            <a:pPr marL="0" indent="0" algn="r">
              <a:buNone/>
            </a:pPr>
            <a:r>
              <a:rPr lang="en-US" sz="900" b="1" dirty="0">
                <a:solidFill>
                  <a:srgbClr val="C9C2B6"/>
                </a:solidFill>
                <a:latin typeface="Calibri" pitchFamily="34" charset="0"/>
                <a:ea typeface="Calibri" pitchFamily="34" charset="-122"/>
                <a:cs typeface="Calibri" pitchFamily="34" charset="-120"/>
              </a:rPr>
              <a:t>BasRock</a:t>
            </a:r>
            <a:endParaRPr lang="en-US" sz="900" dirty="0"/>
          </a:p>
        </p:txBody>
      </p:sp>
      <p:sp>
        <p:nvSpPr>
          <p:cNvPr id="9" name="Rectangle: Rounded Corners 8">
            <a:extLst>
              <a:ext uri="{FF2B5EF4-FFF2-40B4-BE49-F238E27FC236}">
                <a16:creationId xmlns:a16="http://schemas.microsoft.com/office/drawing/2014/main" id="{44C0FEA0-D68A-F903-87FE-F327028EEFF3}"/>
              </a:ext>
            </a:extLst>
          </p:cNvPr>
          <p:cNvSpPr/>
          <p:nvPr/>
        </p:nvSpPr>
        <p:spPr>
          <a:xfrm>
            <a:off x="2129589" y="3212432"/>
            <a:ext cx="1822785" cy="2863514"/>
          </a:xfrm>
          <a:prstGeom prst="roundRect">
            <a:avLst/>
          </a:prstGeom>
          <a:noFill/>
          <a:ln w="57150">
            <a:solidFill>
              <a:srgbClr val="00B0F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0" name="Rectangle: Rounded Corners 9">
            <a:extLst>
              <a:ext uri="{FF2B5EF4-FFF2-40B4-BE49-F238E27FC236}">
                <a16:creationId xmlns:a16="http://schemas.microsoft.com/office/drawing/2014/main" id="{D408CF0D-FA9B-C3BC-A534-58C07A937244}"/>
              </a:ext>
            </a:extLst>
          </p:cNvPr>
          <p:cNvSpPr/>
          <p:nvPr/>
        </p:nvSpPr>
        <p:spPr>
          <a:xfrm>
            <a:off x="4020552" y="2857502"/>
            <a:ext cx="3132222" cy="3220450"/>
          </a:xfrm>
          <a:prstGeom prst="roundRect">
            <a:avLst/>
          </a:prstGeom>
          <a:noFill/>
          <a:ln w="57150">
            <a:solidFill>
              <a:schemeClr val="accent6"/>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1" name="Rectangle: Rounded Corners 10">
            <a:extLst>
              <a:ext uri="{FF2B5EF4-FFF2-40B4-BE49-F238E27FC236}">
                <a16:creationId xmlns:a16="http://schemas.microsoft.com/office/drawing/2014/main" id="{276785A0-A2BA-418B-3742-640B2BB6D549}"/>
              </a:ext>
            </a:extLst>
          </p:cNvPr>
          <p:cNvSpPr/>
          <p:nvPr/>
        </p:nvSpPr>
        <p:spPr>
          <a:xfrm>
            <a:off x="7305174" y="1317459"/>
            <a:ext cx="3793958" cy="4758487"/>
          </a:xfrm>
          <a:prstGeom prst="roundRect">
            <a:avLst/>
          </a:prstGeom>
          <a:noFill/>
          <a:ln w="57150">
            <a:solidFill>
              <a:srgbClr val="C0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12" name="Straight Connector 11">
            <a:extLst>
              <a:ext uri="{FF2B5EF4-FFF2-40B4-BE49-F238E27FC236}">
                <a16:creationId xmlns:a16="http://schemas.microsoft.com/office/drawing/2014/main" id="{BDD877F8-8759-D933-D30D-A0266F1A1FC6}"/>
              </a:ext>
            </a:extLst>
          </p:cNvPr>
          <p:cNvCxnSpPr>
            <a:cxnSpLocks/>
          </p:cNvCxnSpPr>
          <p:nvPr/>
        </p:nvCxnSpPr>
        <p:spPr>
          <a:xfrm>
            <a:off x="1860062" y="3468075"/>
            <a:ext cx="9433169" cy="0"/>
          </a:xfrm>
          <a:prstGeom prst="line">
            <a:avLst/>
          </a:prstGeom>
          <a:ln w="5715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E8724B3-9B88-5CC5-43C1-5CB7272C56EA}"/>
              </a:ext>
            </a:extLst>
          </p:cNvPr>
          <p:cNvCxnSpPr>
            <a:cxnSpLocks/>
          </p:cNvCxnSpPr>
          <p:nvPr/>
        </p:nvCxnSpPr>
        <p:spPr>
          <a:xfrm>
            <a:off x="1860062" y="3059723"/>
            <a:ext cx="9433169" cy="0"/>
          </a:xfrm>
          <a:prstGeom prst="line">
            <a:avLst/>
          </a:prstGeom>
          <a:ln w="5715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9B9AA3D-2CA6-0174-072C-AE7BE07335B5}"/>
              </a:ext>
            </a:extLst>
          </p:cNvPr>
          <p:cNvCxnSpPr>
            <a:cxnSpLocks/>
          </p:cNvCxnSpPr>
          <p:nvPr/>
        </p:nvCxnSpPr>
        <p:spPr>
          <a:xfrm>
            <a:off x="1860062" y="2368060"/>
            <a:ext cx="9433169" cy="0"/>
          </a:xfrm>
          <a:prstGeom prst="line">
            <a:avLst/>
          </a:prstGeom>
          <a:ln w="57150">
            <a:solidFill>
              <a:srgbClr val="C0000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107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fill="hold"/>
                                        <p:tgtEl>
                                          <p:spTgt spid="13"/>
                                        </p:tgtEl>
                                        <p:attrNameLst>
                                          <p:attrName>ppt_x</p:attrName>
                                        </p:attrNameLst>
                                      </p:cBhvr>
                                      <p:tavLst>
                                        <p:tav tm="0">
                                          <p:val>
                                            <p:strVal val="0-#ppt_w/2"/>
                                          </p:val>
                                        </p:tav>
                                        <p:tav tm="100000">
                                          <p:val>
                                            <p:strVal val="#ppt_x"/>
                                          </p:val>
                                        </p:tav>
                                      </p:tavLst>
                                    </p:anim>
                                    <p:anim calcmode="lin" valueType="num">
                                      <p:cBhvr additive="base">
                                        <p:cTn id="35"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1" fill="hold" nodeType="click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AE9392-6DDA-3F48-90DE-BF57A634887F}"/>
              </a:ext>
            </a:extLst>
          </p:cNvPr>
          <p:cNvPicPr>
            <a:picLocks noChangeAspect="1"/>
          </p:cNvPicPr>
          <p:nvPr/>
        </p:nvPicPr>
        <p:blipFill>
          <a:blip r:embed="rId2"/>
          <a:stretch>
            <a:fillRect/>
          </a:stretch>
        </p:blipFill>
        <p:spPr>
          <a:xfrm>
            <a:off x="1193974" y="609146"/>
            <a:ext cx="9677227" cy="5639708"/>
          </a:xfrm>
          <a:prstGeom prst="rect">
            <a:avLst/>
          </a:prstGeom>
        </p:spPr>
      </p:pic>
      <p:cxnSp>
        <p:nvCxnSpPr>
          <p:cNvPr id="4" name="Straight Connector 3">
            <a:extLst>
              <a:ext uri="{FF2B5EF4-FFF2-40B4-BE49-F238E27FC236}">
                <a16:creationId xmlns:a16="http://schemas.microsoft.com/office/drawing/2014/main" id="{E6D91735-9595-E9DC-C0B2-9FF0AEE4B1CB}"/>
              </a:ext>
            </a:extLst>
          </p:cNvPr>
          <p:cNvCxnSpPr>
            <a:cxnSpLocks/>
          </p:cNvCxnSpPr>
          <p:nvPr/>
        </p:nvCxnSpPr>
        <p:spPr>
          <a:xfrm>
            <a:off x="1703755" y="3563813"/>
            <a:ext cx="9433169" cy="0"/>
          </a:xfrm>
          <a:prstGeom prst="line">
            <a:avLst/>
          </a:prstGeom>
          <a:ln w="5715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4451C517-24A8-4366-0DFD-204DBB519C3C}"/>
              </a:ext>
            </a:extLst>
          </p:cNvPr>
          <p:cNvCxnSpPr>
            <a:cxnSpLocks/>
          </p:cNvCxnSpPr>
          <p:nvPr/>
        </p:nvCxnSpPr>
        <p:spPr>
          <a:xfrm>
            <a:off x="1703755" y="3192581"/>
            <a:ext cx="9433169" cy="0"/>
          </a:xfrm>
          <a:prstGeom prst="line">
            <a:avLst/>
          </a:prstGeom>
          <a:ln w="5715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550AA89-EC05-9013-2440-F2E64D92D6CC}"/>
              </a:ext>
            </a:extLst>
          </p:cNvPr>
          <p:cNvCxnSpPr>
            <a:cxnSpLocks/>
          </p:cNvCxnSpPr>
          <p:nvPr/>
        </p:nvCxnSpPr>
        <p:spPr>
          <a:xfrm>
            <a:off x="1703754" y="2414953"/>
            <a:ext cx="9433169" cy="0"/>
          </a:xfrm>
          <a:prstGeom prst="line">
            <a:avLst/>
          </a:prstGeom>
          <a:ln w="57150">
            <a:solidFill>
              <a:srgbClr val="C00000"/>
            </a:solidFill>
            <a:prstDash val="sysDash"/>
          </a:ln>
        </p:spPr>
        <p:style>
          <a:lnRef idx="1">
            <a:schemeClr val="accent1"/>
          </a:lnRef>
          <a:fillRef idx="0">
            <a:schemeClr val="accent1"/>
          </a:fillRef>
          <a:effectRef idx="0">
            <a:schemeClr val="accent1"/>
          </a:effectRef>
          <a:fontRef idx="minor">
            <a:schemeClr val="tx1"/>
          </a:fontRef>
        </p:style>
      </p:cxnSp>
      <p:pic>
        <p:nvPicPr>
          <p:cNvPr id="2" name="Image 0" descr="assets/ic_chart_rust.png">
            <a:extLst>
              <a:ext uri="{FF2B5EF4-FFF2-40B4-BE49-F238E27FC236}">
                <a16:creationId xmlns:a16="http://schemas.microsoft.com/office/drawing/2014/main" id="{79BBB90C-8CED-579E-2392-D2D8147E0B23}"/>
              </a:ext>
            </a:extLst>
          </p:cNvPr>
          <p:cNvPicPr>
            <a:picLocks noChangeAspect="1"/>
          </p:cNvPicPr>
          <p:nvPr/>
        </p:nvPicPr>
        <p:blipFill>
          <a:blip r:embed="rId3"/>
          <a:stretch>
            <a:fillRect/>
          </a:stretch>
        </p:blipFill>
        <p:spPr>
          <a:xfrm>
            <a:off x="11045952" y="457200"/>
            <a:ext cx="548640" cy="548640"/>
          </a:xfrm>
          <a:prstGeom prst="rect">
            <a:avLst/>
          </a:prstGeom>
        </p:spPr>
      </p:pic>
      <p:sp>
        <p:nvSpPr>
          <p:cNvPr id="7" name="Text 10">
            <a:extLst>
              <a:ext uri="{FF2B5EF4-FFF2-40B4-BE49-F238E27FC236}">
                <a16:creationId xmlns:a16="http://schemas.microsoft.com/office/drawing/2014/main" id="{819D77B6-20E4-6656-9B88-74293814766D}"/>
              </a:ext>
            </a:extLst>
          </p:cNvPr>
          <p:cNvSpPr/>
          <p:nvPr/>
        </p:nvSpPr>
        <p:spPr>
          <a:xfrm>
            <a:off x="566928" y="6437376"/>
            <a:ext cx="8229600" cy="274320"/>
          </a:xfrm>
          <a:prstGeom prst="rect">
            <a:avLst/>
          </a:prstGeom>
          <a:noFill/>
          <a:ln/>
        </p:spPr>
        <p:txBody>
          <a:bodyPr wrap="square" rtlCol="0" anchor="ctr"/>
          <a:lstStyle/>
          <a:p>
            <a:pPr marL="0" indent="0">
              <a:buNone/>
            </a:pPr>
            <a:r>
              <a:rPr lang="en-US" sz="950" i="1" dirty="0">
                <a:solidFill>
                  <a:srgbClr val="8A8A8A"/>
                </a:solidFill>
                <a:latin typeface="Calibri" pitchFamily="34" charset="0"/>
                <a:ea typeface="Calibri" pitchFamily="34" charset="-122"/>
                <a:cs typeface="Calibri" pitchFamily="34" charset="-120"/>
              </a:rPr>
              <a:t>Barsanti &amp; Basson, 2015</a:t>
            </a:r>
            <a:endParaRPr lang="en-US" sz="950" dirty="0"/>
          </a:p>
        </p:txBody>
      </p:sp>
      <p:sp>
        <p:nvSpPr>
          <p:cNvPr id="8" name="Text 9">
            <a:extLst>
              <a:ext uri="{FF2B5EF4-FFF2-40B4-BE49-F238E27FC236}">
                <a16:creationId xmlns:a16="http://schemas.microsoft.com/office/drawing/2014/main" id="{F6C9EF16-61FE-E882-624F-40A6F35B45DD}"/>
              </a:ext>
            </a:extLst>
          </p:cNvPr>
          <p:cNvSpPr/>
          <p:nvPr/>
        </p:nvSpPr>
        <p:spPr>
          <a:xfrm>
            <a:off x="10149840" y="6446520"/>
            <a:ext cx="1463040" cy="274320"/>
          </a:xfrm>
          <a:prstGeom prst="rect">
            <a:avLst/>
          </a:prstGeom>
          <a:noFill/>
          <a:ln/>
        </p:spPr>
        <p:txBody>
          <a:bodyPr wrap="square" rtlCol="0" anchor="ctr"/>
          <a:lstStyle/>
          <a:p>
            <a:pPr marL="0" indent="0" algn="r">
              <a:buNone/>
            </a:pPr>
            <a:r>
              <a:rPr lang="en-US" sz="900" b="1" dirty="0">
                <a:solidFill>
                  <a:srgbClr val="C9C2B6"/>
                </a:solidFill>
                <a:latin typeface="Calibri" pitchFamily="34" charset="0"/>
                <a:ea typeface="Calibri" pitchFamily="34" charset="-122"/>
                <a:cs typeface="Calibri" pitchFamily="34" charset="-120"/>
              </a:rPr>
              <a:t>BasRock</a:t>
            </a:r>
            <a:endParaRPr lang="en-US" sz="900" dirty="0"/>
          </a:p>
        </p:txBody>
      </p:sp>
    </p:spTree>
    <p:extLst>
      <p:ext uri="{BB962C8B-B14F-4D97-AF65-F5344CB8AC3E}">
        <p14:creationId xmlns:p14="http://schemas.microsoft.com/office/powerpoint/2010/main" val="868602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BD582C"/>
        </a:solidFill>
        <a:effectLst/>
      </p:bgPr>
    </p:bg>
    <p:spTree>
      <p:nvGrpSpPr>
        <p:cNvPr id="1" name="">
          <a:extLst>
            <a:ext uri="{FF2B5EF4-FFF2-40B4-BE49-F238E27FC236}">
              <a16:creationId xmlns:a16="http://schemas.microsoft.com/office/drawing/2014/main" id="{76495C88-27C9-7C12-02C4-EED02D52FA3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9E5DA79-D62C-04FA-868A-92BCE44F11A0}"/>
              </a:ext>
            </a:extLst>
          </p:cNvPr>
          <p:cNvSpPr/>
          <p:nvPr/>
        </p:nvSpPr>
        <p:spPr>
          <a:xfrm>
            <a:off x="1165860" y="2263140"/>
            <a:ext cx="2331720" cy="2331720"/>
          </a:xfrm>
          <a:prstGeom prst="ellipse">
            <a:avLst/>
          </a:prstGeom>
          <a:solidFill>
            <a:srgbClr val="BD582C"/>
          </a:solidFill>
          <a:ln w="381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a:extLst>
              <a:ext uri="{FF2B5EF4-FFF2-40B4-BE49-F238E27FC236}">
                <a16:creationId xmlns:a16="http://schemas.microsoft.com/office/drawing/2014/main" id="{E8007B64-4709-74BC-37E7-AC960F3884D4}"/>
              </a:ext>
            </a:extLst>
          </p:cNvPr>
          <p:cNvSpPr/>
          <p:nvPr/>
        </p:nvSpPr>
        <p:spPr>
          <a:xfrm>
            <a:off x="1394460" y="2491740"/>
            <a:ext cx="1874520" cy="1874520"/>
          </a:xfrm>
          <a:prstGeom prst="ellipse">
            <a:avLst/>
          </a:prstGeom>
          <a:solidFill>
            <a:srgbClr val="BD582C"/>
          </a:solidFill>
          <a:ln w="12700">
            <a:solidFill>
              <a:srgbClr val="F2C9B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51F297DB-09EF-85B6-4532-7DC53456A04F}"/>
              </a:ext>
            </a:extLst>
          </p:cNvPr>
          <p:cNvSpPr/>
          <p:nvPr/>
        </p:nvSpPr>
        <p:spPr>
          <a:xfrm>
            <a:off x="1165860" y="2263140"/>
            <a:ext cx="2331720" cy="233172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4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03</a:t>
            </a:r>
            <a:endParaRPr kumimoji="0" lang="en-US" sz="7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a:extLst>
              <a:ext uri="{FF2B5EF4-FFF2-40B4-BE49-F238E27FC236}">
                <a16:creationId xmlns:a16="http://schemas.microsoft.com/office/drawing/2014/main" id="{7E4E2E94-AD46-91D1-4989-4B98598CFFB0}"/>
              </a:ext>
            </a:extLst>
          </p:cNvPr>
          <p:cNvSpPr/>
          <p:nvPr/>
        </p:nvSpPr>
        <p:spPr>
          <a:xfrm>
            <a:off x="4343400" y="1828800"/>
            <a:ext cx="722376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300" normalizeH="0" baseline="0" noProof="0" dirty="0">
                <a:ln>
                  <a:noFill/>
                </a:ln>
                <a:solidFill>
                  <a:srgbClr val="F2C9B6"/>
                </a:solidFill>
                <a:effectLst/>
                <a:uLnTx/>
                <a:uFillTx/>
                <a:latin typeface="Calibri" pitchFamily="34" charset="0"/>
                <a:ea typeface="Calibri" pitchFamily="34" charset="-122"/>
                <a:cs typeface="Calibri" pitchFamily="34" charset="-120"/>
              </a:rPr>
              <a:t>SECTION 02</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a:extLst>
              <a:ext uri="{FF2B5EF4-FFF2-40B4-BE49-F238E27FC236}">
                <a16:creationId xmlns:a16="http://schemas.microsoft.com/office/drawing/2014/main" id="{D81B373B-C704-5464-3659-A6E853E2AEE0}"/>
              </a:ext>
            </a:extLst>
          </p:cNvPr>
          <p:cNvSpPr/>
          <p:nvPr/>
        </p:nvSpPr>
        <p:spPr>
          <a:xfrm>
            <a:off x="4343400" y="2212848"/>
            <a:ext cx="7315200" cy="9144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Demonstration: GEM4D BEM</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a:extLst>
              <a:ext uri="{FF2B5EF4-FFF2-40B4-BE49-F238E27FC236}">
                <a16:creationId xmlns:a16="http://schemas.microsoft.com/office/drawing/2014/main" id="{6EF175A9-2D8B-A148-405B-F1B83D51F986}"/>
              </a:ext>
            </a:extLst>
          </p:cNvPr>
          <p:cNvSpPr/>
          <p:nvPr/>
        </p:nvSpPr>
        <p:spPr>
          <a:xfrm>
            <a:off x="4343400" y="3246120"/>
            <a:ext cx="722376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48312"/>
                </a:solidFill>
                <a:effectLst/>
                <a:uLnTx/>
                <a:uFillTx/>
                <a:latin typeface="Calibri" pitchFamily="34" charset="0"/>
                <a:ea typeface="Calibri" pitchFamily="34" charset="-122"/>
                <a:cs typeface="Calibri" pitchFamily="34" charset="-120"/>
              </a:rPr>
              <a:t>10 minutes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6">
            <a:extLst>
              <a:ext uri="{FF2B5EF4-FFF2-40B4-BE49-F238E27FC236}">
                <a16:creationId xmlns:a16="http://schemas.microsoft.com/office/drawing/2014/main" id="{AF3984FA-DA36-3131-CAE2-843F52576937}"/>
              </a:ext>
            </a:extLst>
          </p:cNvPr>
          <p:cNvSpPr/>
          <p:nvPr/>
        </p:nvSpPr>
        <p:spPr>
          <a:xfrm>
            <a:off x="4343400" y="3712464"/>
            <a:ext cx="6309360" cy="0"/>
          </a:xfrm>
          <a:prstGeom prst="line">
            <a:avLst/>
          </a:prstGeom>
          <a:noFill/>
          <a:ln w="12700">
            <a:solidFill>
              <a:srgbClr val="F2C9B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7">
            <a:extLst>
              <a:ext uri="{FF2B5EF4-FFF2-40B4-BE49-F238E27FC236}">
                <a16:creationId xmlns:a16="http://schemas.microsoft.com/office/drawing/2014/main" id="{AD74ADFC-02C9-01DD-8711-73A41ADA1572}"/>
              </a:ext>
            </a:extLst>
          </p:cNvPr>
          <p:cNvSpPr/>
          <p:nvPr/>
        </p:nvSpPr>
        <p:spPr>
          <a:xfrm>
            <a:off x="4343400" y="3895344"/>
            <a:ext cx="6309360" cy="1097280"/>
          </a:xfrm>
          <a:prstGeom prst="rect">
            <a:avLst/>
          </a:prstGeom>
          <a:noFill/>
          <a:ln/>
        </p:spPr>
        <p:txBody>
          <a:bodyPr wrap="square" rtlCol="0" anchor="ct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FBE9E0"/>
                </a:solidFill>
                <a:effectLst/>
                <a:uLnTx/>
                <a:uFillTx/>
                <a:latin typeface="Calibri" pitchFamily="34" charset="0"/>
                <a:ea typeface="Calibri" pitchFamily="34" charset="-122"/>
                <a:cs typeface="Calibri" pitchFamily="34" charset="-120"/>
              </a:rPr>
              <a:t>Solve the boundary once.</a:t>
            </a:r>
          </a:p>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FBE9E0"/>
                </a:solidFill>
                <a:effectLst/>
                <a:uLnTx/>
                <a:uFillTx/>
                <a:latin typeface="Calibri" pitchFamily="34" charset="0"/>
                <a:ea typeface="Calibri" pitchFamily="34" charset="-122"/>
                <a:cs typeface="Calibri" pitchFamily="34" charset="-120"/>
              </a:rPr>
              <a:t>Calculate the stress anywhere and anytime.</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2339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66928" y="420624"/>
            <a:ext cx="9601200" cy="274320"/>
          </a:xfrm>
          <a:prstGeom prst="rect">
            <a:avLst/>
          </a:prstGeom>
          <a:noFill/>
          <a:ln/>
        </p:spPr>
        <p:txBody>
          <a:bodyPr wrap="square" rtlCol="0" anchor="ctr"/>
          <a:lstStyle/>
          <a:p>
            <a:pPr marL="0" indent="0">
              <a:buNone/>
            </a:pPr>
            <a:r>
              <a:rPr lang="en-US" sz="1100" b="1" kern="0" spc="200" dirty="0">
                <a:solidFill>
                  <a:srgbClr val="BD582C"/>
                </a:solidFill>
                <a:latin typeface="Calibri" pitchFamily="34" charset="0"/>
                <a:ea typeface="Calibri" pitchFamily="34" charset="-122"/>
                <a:cs typeface="Calibri" pitchFamily="34" charset="-120"/>
              </a:rPr>
              <a:t>02 · BEM MODELLING</a:t>
            </a:r>
            <a:endParaRPr lang="en-US" sz="1100" dirty="0"/>
          </a:p>
        </p:txBody>
      </p:sp>
      <p:sp>
        <p:nvSpPr>
          <p:cNvPr id="3" name="Text 1"/>
          <p:cNvSpPr/>
          <p:nvPr/>
        </p:nvSpPr>
        <p:spPr>
          <a:xfrm>
            <a:off x="566928" y="713232"/>
            <a:ext cx="10149840" cy="822960"/>
          </a:xfrm>
          <a:prstGeom prst="rect">
            <a:avLst/>
          </a:prstGeom>
          <a:noFill/>
          <a:ln/>
        </p:spPr>
        <p:txBody>
          <a:bodyPr wrap="square" rtlCol="0" anchor="t"/>
          <a:lstStyle/>
          <a:p>
            <a:pPr marL="0" indent="0">
              <a:lnSpc>
                <a:spcPct val="97000"/>
              </a:lnSpc>
              <a:buNone/>
            </a:pPr>
            <a:r>
              <a:rPr lang="en-US" sz="2800" b="1" dirty="0">
                <a:solidFill>
                  <a:srgbClr val="1A1A1A"/>
                </a:solidFill>
                <a:latin typeface="Calibri" pitchFamily="34" charset="0"/>
                <a:ea typeface="Calibri" pitchFamily="34" charset="-122"/>
                <a:cs typeface="Calibri" pitchFamily="34" charset="-120"/>
              </a:rPr>
              <a:t>Solve once, then re-sample without re-solving</a:t>
            </a:r>
            <a:endParaRPr lang="en-US" sz="2800" dirty="0"/>
          </a:p>
        </p:txBody>
      </p:sp>
      <p:pic>
        <p:nvPicPr>
          <p:cNvPr id="4" name="Image 0" descr="assets/ic_layers_rust.png"/>
          <p:cNvPicPr>
            <a:picLocks noChangeAspect="1"/>
          </p:cNvPicPr>
          <p:nvPr/>
        </p:nvPicPr>
        <p:blipFill>
          <a:blip r:embed="rId3"/>
          <a:stretch>
            <a:fillRect/>
          </a:stretch>
        </p:blipFill>
        <p:spPr>
          <a:xfrm>
            <a:off x="11045952" y="457200"/>
            <a:ext cx="548640" cy="548640"/>
          </a:xfrm>
          <a:prstGeom prst="rect">
            <a:avLst/>
          </a:prstGeom>
        </p:spPr>
      </p:pic>
      <p:sp>
        <p:nvSpPr>
          <p:cNvPr id="5" name="Shape 2"/>
          <p:cNvSpPr/>
          <p:nvPr/>
        </p:nvSpPr>
        <p:spPr>
          <a:xfrm>
            <a:off x="566928" y="2011680"/>
            <a:ext cx="4572000" cy="2240280"/>
          </a:xfrm>
          <a:prstGeom prst="rect">
            <a:avLst/>
          </a:prstGeom>
          <a:solidFill>
            <a:srgbClr val="BD582C"/>
          </a:solidFill>
          <a:ln/>
        </p:spPr>
        <p:txBody>
          <a:bodyPr/>
          <a:lstStyle/>
          <a:p>
            <a:endParaRPr lang="en-AU"/>
          </a:p>
        </p:txBody>
      </p:sp>
      <p:sp>
        <p:nvSpPr>
          <p:cNvPr id="6" name="Text 3"/>
          <p:cNvSpPr/>
          <p:nvPr/>
        </p:nvSpPr>
        <p:spPr>
          <a:xfrm>
            <a:off x="749808" y="2011680"/>
            <a:ext cx="4206240" cy="2240280"/>
          </a:xfrm>
          <a:prstGeom prst="rect">
            <a:avLst/>
          </a:prstGeom>
          <a:noFill/>
          <a:ln/>
        </p:spPr>
        <p:txBody>
          <a:bodyPr wrap="square" rtlCol="0" anchor="ctr"/>
          <a:lstStyle/>
          <a:p>
            <a:pPr marL="0" indent="0" algn="ctr">
              <a:spcAft>
                <a:spcPts val="500"/>
              </a:spcAft>
              <a:buNone/>
            </a:pPr>
            <a:r>
              <a:rPr lang="en-US" sz="2000" b="1" dirty="0">
                <a:solidFill>
                  <a:srgbClr val="FFFFFF"/>
                </a:solidFill>
                <a:latin typeface="Calibri" pitchFamily="34" charset="0"/>
                <a:ea typeface="Calibri" pitchFamily="34" charset="-122"/>
                <a:cs typeface="Calibri" pitchFamily="34" charset="-120"/>
              </a:rPr>
              <a:t>Boundary surfaces</a:t>
            </a:r>
            <a:endParaRPr lang="en-US" sz="2000" dirty="0"/>
          </a:p>
          <a:p>
            <a:pPr marL="0" indent="0" algn="ctr">
              <a:spcAft>
                <a:spcPts val="600"/>
              </a:spcAft>
              <a:buNone/>
            </a:pPr>
            <a:r>
              <a:rPr lang="en-US" sz="1500" dirty="0">
                <a:solidFill>
                  <a:srgbClr val="FFFFFF"/>
                </a:solidFill>
                <a:latin typeface="Calibri" pitchFamily="34" charset="0"/>
                <a:ea typeface="Calibri" pitchFamily="34" charset="-122"/>
                <a:cs typeface="Calibri" pitchFamily="34" charset="-120"/>
              </a:rPr>
              <a:t>solved once</a:t>
            </a:r>
            <a:endParaRPr lang="en-US" sz="2000" dirty="0"/>
          </a:p>
          <a:p>
            <a:pPr marL="0" indent="0" algn="ctr">
              <a:buNone/>
            </a:pPr>
            <a:r>
              <a:rPr lang="en-US" sz="1250" i="1" dirty="0">
                <a:solidFill>
                  <a:srgbClr val="FBE9E0"/>
                </a:solidFill>
                <a:latin typeface="Calibri" pitchFamily="34" charset="0"/>
                <a:ea typeface="Calibri" pitchFamily="34" charset="-122"/>
                <a:cs typeface="Calibri" pitchFamily="34" charset="-120"/>
              </a:rPr>
              <a:t>the expensive step</a:t>
            </a:r>
            <a:endParaRPr lang="en-US" sz="2000" dirty="0"/>
          </a:p>
        </p:txBody>
      </p:sp>
      <p:sp>
        <p:nvSpPr>
          <p:cNvPr id="7" name="Shape 4"/>
          <p:cNvSpPr/>
          <p:nvPr/>
        </p:nvSpPr>
        <p:spPr>
          <a:xfrm>
            <a:off x="5285232" y="2743200"/>
            <a:ext cx="1207008" cy="777240"/>
          </a:xfrm>
          <a:prstGeom prst="rightArrow">
            <a:avLst/>
          </a:prstGeom>
          <a:solidFill>
            <a:srgbClr val="E48312"/>
          </a:solidFill>
          <a:ln/>
        </p:spPr>
        <p:txBody>
          <a:bodyPr/>
          <a:lstStyle/>
          <a:p>
            <a:endParaRPr lang="en-AU"/>
          </a:p>
        </p:txBody>
      </p:sp>
      <p:sp>
        <p:nvSpPr>
          <p:cNvPr id="8" name="Shape 5"/>
          <p:cNvSpPr/>
          <p:nvPr/>
        </p:nvSpPr>
        <p:spPr>
          <a:xfrm>
            <a:off x="6720840" y="2011680"/>
            <a:ext cx="4572000" cy="2240280"/>
          </a:xfrm>
          <a:prstGeom prst="rect">
            <a:avLst/>
          </a:prstGeom>
          <a:solidFill>
            <a:srgbClr val="F7F3EE"/>
          </a:solidFill>
          <a:ln w="19050">
            <a:solidFill>
              <a:srgbClr val="1C4A7A"/>
            </a:solidFill>
            <a:prstDash val="solid"/>
          </a:ln>
        </p:spPr>
        <p:txBody>
          <a:bodyPr/>
          <a:lstStyle/>
          <a:p>
            <a:endParaRPr lang="en-AU"/>
          </a:p>
        </p:txBody>
      </p:sp>
      <p:sp>
        <p:nvSpPr>
          <p:cNvPr id="9" name="Text 6"/>
          <p:cNvSpPr/>
          <p:nvPr/>
        </p:nvSpPr>
        <p:spPr>
          <a:xfrm>
            <a:off x="6903720" y="2011680"/>
            <a:ext cx="4206240" cy="2240280"/>
          </a:xfrm>
          <a:prstGeom prst="rect">
            <a:avLst/>
          </a:prstGeom>
          <a:noFill/>
          <a:ln/>
        </p:spPr>
        <p:txBody>
          <a:bodyPr wrap="square" rtlCol="0" anchor="ctr"/>
          <a:lstStyle/>
          <a:p>
            <a:pPr marL="0" indent="0" algn="ctr">
              <a:spcAft>
                <a:spcPts val="500"/>
              </a:spcAft>
              <a:buNone/>
            </a:pPr>
            <a:r>
              <a:rPr lang="en-US" sz="2000" b="1" dirty="0">
                <a:solidFill>
                  <a:srgbClr val="1A1A1A"/>
                </a:solidFill>
                <a:latin typeface="Calibri" pitchFamily="34" charset="0"/>
                <a:ea typeface="Calibri" pitchFamily="34" charset="-122"/>
                <a:cs typeface="Calibri" pitchFamily="34" charset="-120"/>
              </a:rPr>
              <a:t>Field points</a:t>
            </a:r>
            <a:endParaRPr lang="en-US" sz="2000" dirty="0"/>
          </a:p>
          <a:p>
            <a:pPr marL="0" indent="0" algn="ctr">
              <a:spcAft>
                <a:spcPts val="700"/>
              </a:spcAft>
              <a:buNone/>
            </a:pPr>
            <a:r>
              <a:rPr lang="en-US" sz="1500" dirty="0">
                <a:solidFill>
                  <a:srgbClr val="4A4A4A"/>
                </a:solidFill>
                <a:latin typeface="Calibri" pitchFamily="34" charset="0"/>
                <a:ea typeface="Calibri" pitchFamily="34" charset="-122"/>
                <a:cs typeface="Calibri" pitchFamily="34" charset="-120"/>
              </a:rPr>
              <a:t>sampled cheaply</a:t>
            </a:r>
            <a:endParaRPr lang="en-US" sz="2000" dirty="0"/>
          </a:p>
          <a:p>
            <a:pPr marL="0" indent="0" algn="ctr">
              <a:buNone/>
            </a:pPr>
            <a:r>
              <a:rPr lang="en-US" sz="1300" b="1" dirty="0">
                <a:solidFill>
                  <a:srgbClr val="1C4A7A"/>
                </a:solidFill>
                <a:latin typeface="Calibri" pitchFamily="34" charset="0"/>
                <a:ea typeface="Calibri" pitchFamily="34" charset="-122"/>
                <a:cs typeface="Calibri" pitchFamily="34" charset="-120"/>
              </a:rPr>
              <a:t>grids · iso-surfaces · drive points · minodes</a:t>
            </a:r>
            <a:endParaRPr lang="en-US" sz="2000" dirty="0"/>
          </a:p>
        </p:txBody>
      </p:sp>
      <p:sp>
        <p:nvSpPr>
          <p:cNvPr id="10" name="Shape 7"/>
          <p:cNvSpPr/>
          <p:nvPr/>
        </p:nvSpPr>
        <p:spPr>
          <a:xfrm>
            <a:off x="566928" y="4709160"/>
            <a:ext cx="10725912" cy="1097280"/>
          </a:xfrm>
          <a:prstGeom prst="rect">
            <a:avLst/>
          </a:prstGeom>
          <a:solidFill>
            <a:srgbClr val="BD582C"/>
          </a:solidFill>
          <a:ln/>
        </p:spPr>
        <p:txBody>
          <a:bodyPr/>
          <a:lstStyle/>
          <a:p>
            <a:endParaRPr lang="en-AU"/>
          </a:p>
        </p:txBody>
      </p:sp>
      <p:sp>
        <p:nvSpPr>
          <p:cNvPr id="11" name="Text 8"/>
          <p:cNvSpPr/>
          <p:nvPr/>
        </p:nvSpPr>
        <p:spPr>
          <a:xfrm>
            <a:off x="841248" y="4709160"/>
            <a:ext cx="10222992" cy="1097280"/>
          </a:xfrm>
          <a:prstGeom prst="rect">
            <a:avLst/>
          </a:prstGeom>
          <a:noFill/>
          <a:ln/>
        </p:spPr>
        <p:txBody>
          <a:bodyPr wrap="square" rtlCol="0" anchor="ctr"/>
          <a:lstStyle/>
          <a:p>
            <a:pPr marL="0" indent="0" algn="l">
              <a:lnSpc>
                <a:spcPct val="106000"/>
              </a:lnSpc>
              <a:buNone/>
            </a:pPr>
            <a:r>
              <a:rPr lang="en-US" sz="1400" b="1" dirty="0">
                <a:solidFill>
                  <a:srgbClr val="FFFFFF"/>
                </a:solidFill>
                <a:latin typeface="Calibri" pitchFamily="34" charset="0"/>
                <a:ea typeface="Calibri" pitchFamily="34" charset="-122"/>
                <a:cs typeface="Calibri" pitchFamily="34" charset="-120"/>
              </a:rPr>
              <a:t>Re-sample and re-visualise without re-solving. </a:t>
            </a:r>
            <a:r>
              <a:rPr lang="en-US" sz="1350" dirty="0">
                <a:solidFill>
                  <a:srgbClr val="FBE9E0"/>
                </a:solidFill>
                <a:latin typeface="Calibri" pitchFamily="34" charset="0"/>
                <a:ea typeface="Calibri" pitchFamily="34" charset="-122"/>
                <a:cs typeface="Calibri" pitchFamily="34" charset="-120"/>
              </a:rPr>
              <a:t>Change the picture, not the model — this is the GEM4D BEM logic you’ll see next.</a:t>
            </a:r>
            <a:endParaRPr lang="en-US" sz="1400" dirty="0"/>
          </a:p>
        </p:txBody>
      </p:sp>
      <p:sp>
        <p:nvSpPr>
          <p:cNvPr id="12" name="Text 9"/>
          <p:cNvSpPr/>
          <p:nvPr/>
        </p:nvSpPr>
        <p:spPr>
          <a:xfrm>
            <a:off x="10149840" y="6446520"/>
            <a:ext cx="1463040" cy="274320"/>
          </a:xfrm>
          <a:prstGeom prst="rect">
            <a:avLst/>
          </a:prstGeom>
          <a:noFill/>
          <a:ln/>
        </p:spPr>
        <p:txBody>
          <a:bodyPr wrap="square" rtlCol="0" anchor="ctr"/>
          <a:lstStyle/>
          <a:p>
            <a:pPr marL="0" indent="0" algn="r">
              <a:buNone/>
            </a:pPr>
            <a:r>
              <a:rPr lang="en-US" sz="900" b="1" dirty="0">
                <a:solidFill>
                  <a:srgbClr val="C9C2B6"/>
                </a:solidFill>
                <a:latin typeface="Calibri" pitchFamily="34" charset="0"/>
                <a:ea typeface="Calibri" pitchFamily="34" charset="-122"/>
                <a:cs typeface="Calibri" pitchFamily="34" charset="-120"/>
              </a:rPr>
              <a:t>BasRock</a:t>
            </a:r>
            <a:endParaRPr lang="en-US" sz="900" dirty="0"/>
          </a:p>
        </p:txBody>
      </p:sp>
    </p:spTree>
    <p:extLst>
      <p:ext uri="{BB962C8B-B14F-4D97-AF65-F5344CB8AC3E}">
        <p14:creationId xmlns:p14="http://schemas.microsoft.com/office/powerpoint/2010/main" val="38210357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9A4522"/>
        </a:solidFill>
        <a:effectLst/>
      </p:bgPr>
    </p:bg>
    <p:spTree>
      <p:nvGrpSpPr>
        <p:cNvPr id="1" name="">
          <a:extLst>
            <a:ext uri="{FF2B5EF4-FFF2-40B4-BE49-F238E27FC236}">
              <a16:creationId xmlns:a16="http://schemas.microsoft.com/office/drawing/2014/main" id="{9C2EB18A-7F0D-B72D-C4E8-7494688A7CA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ACBF983-4915-FA2D-0BB4-3A084DFAECA6}"/>
              </a:ext>
            </a:extLst>
          </p:cNvPr>
          <p:cNvSpPr/>
          <p:nvPr/>
        </p:nvSpPr>
        <p:spPr>
          <a:xfrm>
            <a:off x="8823960" y="2834640"/>
            <a:ext cx="4297680" cy="4297680"/>
          </a:xfrm>
          <a:prstGeom prst="ellipse">
            <a:avLst/>
          </a:prstGeom>
          <a:solidFill>
            <a:srgbClr val="9A4522"/>
          </a:solidFill>
          <a:ln w="13970">
            <a:solidFill>
              <a:srgbClr val="AE57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a:extLst>
              <a:ext uri="{FF2B5EF4-FFF2-40B4-BE49-F238E27FC236}">
                <a16:creationId xmlns:a16="http://schemas.microsoft.com/office/drawing/2014/main" id="{099B146D-495D-1DC6-8BF1-938E84BDA79F}"/>
              </a:ext>
            </a:extLst>
          </p:cNvPr>
          <p:cNvSpPr/>
          <p:nvPr/>
        </p:nvSpPr>
        <p:spPr>
          <a:xfrm>
            <a:off x="9441180" y="3451860"/>
            <a:ext cx="3063240" cy="3063240"/>
          </a:xfrm>
          <a:prstGeom prst="ellipse">
            <a:avLst/>
          </a:prstGeom>
          <a:solidFill>
            <a:srgbClr val="9A4522"/>
          </a:solidFill>
          <a:ln w="22225">
            <a:solidFill>
              <a:srgbClr val="BD582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2">
            <a:extLst>
              <a:ext uri="{FF2B5EF4-FFF2-40B4-BE49-F238E27FC236}">
                <a16:creationId xmlns:a16="http://schemas.microsoft.com/office/drawing/2014/main" id="{3C428AC6-14EF-1549-3E08-12427727F429}"/>
              </a:ext>
            </a:extLst>
          </p:cNvPr>
          <p:cNvSpPr/>
          <p:nvPr/>
        </p:nvSpPr>
        <p:spPr>
          <a:xfrm>
            <a:off x="10012680" y="4023360"/>
            <a:ext cx="1920240" cy="1920240"/>
          </a:xfrm>
          <a:prstGeom prst="ellipse">
            <a:avLst/>
          </a:prstGeom>
          <a:solidFill>
            <a:srgbClr val="9A4522"/>
          </a:solidFill>
          <a:ln w="25400">
            <a:solidFill>
              <a:srgbClr val="E4831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a:extLst>
              <a:ext uri="{FF2B5EF4-FFF2-40B4-BE49-F238E27FC236}">
                <a16:creationId xmlns:a16="http://schemas.microsoft.com/office/drawing/2014/main" id="{C3634145-C789-816C-A618-E1E8254C1AE8}"/>
              </a:ext>
            </a:extLst>
          </p:cNvPr>
          <p:cNvSpPr/>
          <p:nvPr/>
        </p:nvSpPr>
        <p:spPr>
          <a:xfrm>
            <a:off x="10287000" y="-868680"/>
            <a:ext cx="2743200" cy="2743200"/>
          </a:xfrm>
          <a:prstGeom prst="ellipse">
            <a:avLst/>
          </a:prstGeom>
          <a:solidFill>
            <a:srgbClr val="9A4522"/>
          </a:solidFill>
          <a:ln w="12700">
            <a:solidFill>
              <a:srgbClr val="AE57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hape 4">
            <a:extLst>
              <a:ext uri="{FF2B5EF4-FFF2-40B4-BE49-F238E27FC236}">
                <a16:creationId xmlns:a16="http://schemas.microsoft.com/office/drawing/2014/main" id="{8303881A-1B49-2E51-51C9-48968A971AEF}"/>
              </a:ext>
            </a:extLst>
          </p:cNvPr>
          <p:cNvSpPr/>
          <p:nvPr/>
        </p:nvSpPr>
        <p:spPr>
          <a:xfrm>
            <a:off x="10812780" y="-342900"/>
            <a:ext cx="1691640" cy="1691640"/>
          </a:xfrm>
          <a:prstGeom prst="ellipse">
            <a:avLst/>
          </a:prstGeom>
          <a:solidFill>
            <a:srgbClr val="9A4522"/>
          </a:solidFill>
          <a:ln w="19050">
            <a:solidFill>
              <a:srgbClr val="BD582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a:extLst>
              <a:ext uri="{FF2B5EF4-FFF2-40B4-BE49-F238E27FC236}">
                <a16:creationId xmlns:a16="http://schemas.microsoft.com/office/drawing/2014/main" id="{9475B36D-6018-CCB2-818D-75CC6FBC20B4}"/>
              </a:ext>
            </a:extLst>
          </p:cNvPr>
          <p:cNvSpPr/>
          <p:nvPr/>
        </p:nvSpPr>
        <p:spPr>
          <a:xfrm>
            <a:off x="566928" y="1097280"/>
            <a:ext cx="9326880" cy="155448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The demonstration will be fast paced</a:t>
            </a:r>
            <a:endPar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1200" cap="none" spc="0" normalizeH="0" baseline="0" noProof="0" dirty="0">
                <a:ln>
                  <a:noFill/>
                </a:ln>
                <a:solidFill>
                  <a:srgbClr val="E48312"/>
                </a:solidFill>
                <a:effectLst/>
                <a:uLnTx/>
                <a:uFillTx/>
                <a:latin typeface="Calibri" pitchFamily="34" charset="0"/>
                <a:ea typeface="Calibri" pitchFamily="34" charset="-122"/>
                <a:cs typeface="Calibri" pitchFamily="34" charset="-120"/>
              </a:rPr>
              <a:t>But a manual is available from</a:t>
            </a:r>
            <a:endPar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6" name="Group 15">
            <a:extLst>
              <a:ext uri="{FF2B5EF4-FFF2-40B4-BE49-F238E27FC236}">
                <a16:creationId xmlns:a16="http://schemas.microsoft.com/office/drawing/2014/main" id="{5D81C376-5586-E27E-DF4B-5F668C8BC940}"/>
              </a:ext>
            </a:extLst>
          </p:cNvPr>
          <p:cNvGrpSpPr/>
          <p:nvPr/>
        </p:nvGrpSpPr>
        <p:grpSpPr>
          <a:xfrm>
            <a:off x="7504611" y="1768257"/>
            <a:ext cx="3656604" cy="726591"/>
            <a:chOff x="7334691" y="1746744"/>
            <a:chExt cx="3656604" cy="726591"/>
          </a:xfrm>
        </p:grpSpPr>
        <p:sp>
          <p:nvSpPr>
            <p:cNvPr id="9" name="Shape 7">
              <a:extLst>
                <a:ext uri="{FF2B5EF4-FFF2-40B4-BE49-F238E27FC236}">
                  <a16:creationId xmlns:a16="http://schemas.microsoft.com/office/drawing/2014/main" id="{76C3472E-E9FB-96B4-3F8A-2800EF9E28F4}"/>
                </a:ext>
              </a:extLst>
            </p:cNvPr>
            <p:cNvSpPr/>
            <p:nvPr/>
          </p:nvSpPr>
          <p:spPr>
            <a:xfrm>
              <a:off x="7334691" y="1760103"/>
              <a:ext cx="3553888" cy="713232"/>
            </a:xfrm>
            <a:prstGeom prst="rect">
              <a:avLst/>
            </a:prstGeom>
            <a:solidFill>
              <a:srgbClr val="7E3717"/>
            </a:solidFill>
            <a:ln w="15875">
              <a:solidFill>
                <a:srgbClr val="E4831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Image 0" descr="assets/ic_dl_white.png">
              <a:extLst>
                <a:ext uri="{FF2B5EF4-FFF2-40B4-BE49-F238E27FC236}">
                  <a16:creationId xmlns:a16="http://schemas.microsoft.com/office/drawing/2014/main" id="{A60706C4-0346-D094-F60C-5D1700720A5B}"/>
                </a:ext>
              </a:extLst>
            </p:cNvPr>
            <p:cNvPicPr>
              <a:picLocks noChangeAspect="1"/>
            </p:cNvPicPr>
            <p:nvPr/>
          </p:nvPicPr>
          <p:blipFill>
            <a:blip r:embed="rId3"/>
            <a:stretch>
              <a:fillRect/>
            </a:stretch>
          </p:blipFill>
          <p:spPr>
            <a:xfrm>
              <a:off x="7463669" y="1922305"/>
              <a:ext cx="420624" cy="420624"/>
            </a:xfrm>
            <a:prstGeom prst="rect">
              <a:avLst/>
            </a:prstGeom>
          </p:spPr>
        </p:pic>
        <p:sp>
          <p:nvSpPr>
            <p:cNvPr id="11" name="Text 8">
              <a:extLst>
                <a:ext uri="{FF2B5EF4-FFF2-40B4-BE49-F238E27FC236}">
                  <a16:creationId xmlns:a16="http://schemas.microsoft.com/office/drawing/2014/main" id="{8383FB3E-448F-7DB0-05F8-328D89367D26}"/>
                </a:ext>
              </a:extLst>
            </p:cNvPr>
            <p:cNvSpPr/>
            <p:nvPr/>
          </p:nvSpPr>
          <p:spPr>
            <a:xfrm>
              <a:off x="7925889" y="1746744"/>
              <a:ext cx="3065406" cy="71323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https://www.basrock.net/gem4d</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17" name="Picture 16">
            <a:extLst>
              <a:ext uri="{FF2B5EF4-FFF2-40B4-BE49-F238E27FC236}">
                <a16:creationId xmlns:a16="http://schemas.microsoft.com/office/drawing/2014/main" id="{C2FF0E37-FC47-BBDC-3323-D931127C6AA2}"/>
              </a:ext>
            </a:extLst>
          </p:cNvPr>
          <p:cNvPicPr>
            <a:picLocks noChangeAspect="1"/>
          </p:cNvPicPr>
          <p:nvPr/>
        </p:nvPicPr>
        <p:blipFill>
          <a:blip r:embed="rId4"/>
          <a:srcRect l="-14" t="-61" r="-3037" b="574"/>
          <a:stretch>
            <a:fillRect/>
          </a:stretch>
        </p:blipFill>
        <p:spPr>
          <a:xfrm>
            <a:off x="180474" y="2534660"/>
            <a:ext cx="12248147" cy="4166928"/>
          </a:xfrm>
          <a:prstGeom prst="rect">
            <a:avLst/>
          </a:prstGeom>
        </p:spPr>
      </p:pic>
      <p:sp>
        <p:nvSpPr>
          <p:cNvPr id="18" name="Rectangle: Rounded Corners 17">
            <a:extLst>
              <a:ext uri="{FF2B5EF4-FFF2-40B4-BE49-F238E27FC236}">
                <a16:creationId xmlns:a16="http://schemas.microsoft.com/office/drawing/2014/main" id="{8AE8EA86-D3B0-F372-7F1A-83E0A3CA8C00}"/>
              </a:ext>
            </a:extLst>
          </p:cNvPr>
          <p:cNvSpPr/>
          <p:nvPr/>
        </p:nvSpPr>
        <p:spPr>
          <a:xfrm>
            <a:off x="755035" y="2603632"/>
            <a:ext cx="10866862" cy="811509"/>
          </a:xfrm>
          <a:prstGeom prst="round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Rounded Corners 19">
            <a:extLst>
              <a:ext uri="{FF2B5EF4-FFF2-40B4-BE49-F238E27FC236}">
                <a16:creationId xmlns:a16="http://schemas.microsoft.com/office/drawing/2014/main" id="{208A00DE-B367-F20F-625F-755212EC12F1}"/>
              </a:ext>
            </a:extLst>
          </p:cNvPr>
          <p:cNvSpPr/>
          <p:nvPr/>
        </p:nvSpPr>
        <p:spPr>
          <a:xfrm>
            <a:off x="455451" y="6092476"/>
            <a:ext cx="10174449" cy="290277"/>
          </a:xfrm>
          <a:prstGeom prst="round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2999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fill="hold"/>
                                        <p:tgtEl>
                                          <p:spTgt spid="20"/>
                                        </p:tgtEl>
                                        <p:attrNameLst>
                                          <p:attrName>ppt_x</p:attrName>
                                        </p:attrNameLst>
                                      </p:cBhvr>
                                      <p:tavLst>
                                        <p:tav tm="0">
                                          <p:val>
                                            <p:strVal val="#ppt_x"/>
                                          </p:val>
                                        </p:tav>
                                        <p:tav tm="100000">
                                          <p:val>
                                            <p:strVal val="#ppt_x"/>
                                          </p:val>
                                        </p:tav>
                                      </p:tavLst>
                                    </p:anim>
                                    <p:anim calcmode="lin" valueType="num">
                                      <p:cBhvr additive="base">
                                        <p:cTn id="15"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26-06-14_22-53-17_5">
            <a:hlinkClick r:id="" action="ppaction://media"/>
            <a:extLst>
              <a:ext uri="{FF2B5EF4-FFF2-40B4-BE49-F238E27FC236}">
                <a16:creationId xmlns:a16="http://schemas.microsoft.com/office/drawing/2014/main" id="{A1D776B1-325E-B75E-0DAC-80DEA0A0851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88825" cy="6856413"/>
          </a:xfrm>
          <a:prstGeom prst="rect">
            <a:avLst/>
          </a:prstGeom>
        </p:spPr>
      </p:pic>
    </p:spTree>
    <p:extLst>
      <p:ext uri="{BB962C8B-B14F-4D97-AF65-F5344CB8AC3E}">
        <p14:creationId xmlns:p14="http://schemas.microsoft.com/office/powerpoint/2010/main" val="3700181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13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BD582C"/>
        </a:solidFill>
        <a:effectLst/>
      </p:bgPr>
    </p:bg>
    <p:spTree>
      <p:nvGrpSpPr>
        <p:cNvPr id="1" name="">
          <a:extLst>
            <a:ext uri="{FF2B5EF4-FFF2-40B4-BE49-F238E27FC236}">
              <a16:creationId xmlns:a16="http://schemas.microsoft.com/office/drawing/2014/main" id="{85887543-E2E1-F17B-2AF9-F32CE2119F8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9F560BE-3869-B633-B0A9-7324C655BDB3}"/>
              </a:ext>
            </a:extLst>
          </p:cNvPr>
          <p:cNvSpPr/>
          <p:nvPr/>
        </p:nvSpPr>
        <p:spPr>
          <a:xfrm>
            <a:off x="1165860" y="2263140"/>
            <a:ext cx="2331720" cy="2331720"/>
          </a:xfrm>
          <a:prstGeom prst="ellipse">
            <a:avLst/>
          </a:prstGeom>
          <a:solidFill>
            <a:srgbClr val="BD582C"/>
          </a:solidFill>
          <a:ln w="381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a:extLst>
              <a:ext uri="{FF2B5EF4-FFF2-40B4-BE49-F238E27FC236}">
                <a16:creationId xmlns:a16="http://schemas.microsoft.com/office/drawing/2014/main" id="{D98A7CFB-8211-E04E-B0B7-174C9681FE65}"/>
              </a:ext>
            </a:extLst>
          </p:cNvPr>
          <p:cNvSpPr/>
          <p:nvPr/>
        </p:nvSpPr>
        <p:spPr>
          <a:xfrm>
            <a:off x="1394460" y="2491740"/>
            <a:ext cx="1874520" cy="1874520"/>
          </a:xfrm>
          <a:prstGeom prst="ellipse">
            <a:avLst/>
          </a:prstGeom>
          <a:solidFill>
            <a:srgbClr val="BD582C"/>
          </a:solidFill>
          <a:ln w="12700">
            <a:solidFill>
              <a:srgbClr val="F2C9B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33857877-9AAF-B106-FD1C-6C65D4C67D2B}"/>
              </a:ext>
            </a:extLst>
          </p:cNvPr>
          <p:cNvSpPr/>
          <p:nvPr/>
        </p:nvSpPr>
        <p:spPr>
          <a:xfrm>
            <a:off x="1165860" y="2263140"/>
            <a:ext cx="2331720" cy="233172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4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04</a:t>
            </a:r>
            <a:endParaRPr kumimoji="0" lang="en-US" sz="7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a:extLst>
              <a:ext uri="{FF2B5EF4-FFF2-40B4-BE49-F238E27FC236}">
                <a16:creationId xmlns:a16="http://schemas.microsoft.com/office/drawing/2014/main" id="{5E5F1176-F6AC-54DA-2702-EFD9D30F1E65}"/>
              </a:ext>
            </a:extLst>
          </p:cNvPr>
          <p:cNvSpPr/>
          <p:nvPr/>
        </p:nvSpPr>
        <p:spPr>
          <a:xfrm>
            <a:off x="4343400" y="1828800"/>
            <a:ext cx="722376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300" normalizeH="0" baseline="0" noProof="0" dirty="0">
                <a:ln>
                  <a:noFill/>
                </a:ln>
                <a:solidFill>
                  <a:srgbClr val="F2C9B6"/>
                </a:solidFill>
                <a:effectLst/>
                <a:uLnTx/>
                <a:uFillTx/>
                <a:latin typeface="Calibri" pitchFamily="34" charset="0"/>
                <a:ea typeface="Calibri" pitchFamily="34" charset="-122"/>
                <a:cs typeface="Calibri" pitchFamily="34" charset="-120"/>
              </a:rPr>
              <a:t>SECTION 02</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a:extLst>
              <a:ext uri="{FF2B5EF4-FFF2-40B4-BE49-F238E27FC236}">
                <a16:creationId xmlns:a16="http://schemas.microsoft.com/office/drawing/2014/main" id="{1A030517-E269-DEF7-5E8E-0F9F0C3524B7}"/>
              </a:ext>
            </a:extLst>
          </p:cNvPr>
          <p:cNvSpPr/>
          <p:nvPr/>
        </p:nvSpPr>
        <p:spPr>
          <a:xfrm>
            <a:off x="4343400" y="2212848"/>
            <a:ext cx="7315200" cy="9144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Conclusions</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a:extLst>
              <a:ext uri="{FF2B5EF4-FFF2-40B4-BE49-F238E27FC236}">
                <a16:creationId xmlns:a16="http://schemas.microsoft.com/office/drawing/2014/main" id="{43036DF7-5CD0-ACD7-C83C-E29D4FAFB6EC}"/>
              </a:ext>
            </a:extLst>
          </p:cNvPr>
          <p:cNvSpPr/>
          <p:nvPr/>
        </p:nvSpPr>
        <p:spPr>
          <a:xfrm>
            <a:off x="4343400" y="3246120"/>
            <a:ext cx="722376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48312"/>
                </a:solidFill>
                <a:effectLst/>
                <a:uLnTx/>
                <a:uFillTx/>
                <a:latin typeface="Calibri" pitchFamily="34" charset="0"/>
                <a:ea typeface="Calibri" pitchFamily="34" charset="-122"/>
                <a:cs typeface="Calibri" pitchFamily="34" charset="-120"/>
              </a:rPr>
              <a:t>3 minutes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6">
            <a:extLst>
              <a:ext uri="{FF2B5EF4-FFF2-40B4-BE49-F238E27FC236}">
                <a16:creationId xmlns:a16="http://schemas.microsoft.com/office/drawing/2014/main" id="{98D88769-F604-1E65-94CE-BD7171583F10}"/>
              </a:ext>
            </a:extLst>
          </p:cNvPr>
          <p:cNvSpPr/>
          <p:nvPr/>
        </p:nvSpPr>
        <p:spPr>
          <a:xfrm>
            <a:off x="4343400" y="3712464"/>
            <a:ext cx="6309360" cy="0"/>
          </a:xfrm>
          <a:prstGeom prst="line">
            <a:avLst/>
          </a:prstGeom>
          <a:noFill/>
          <a:ln w="12700">
            <a:solidFill>
              <a:srgbClr val="F2C9B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7">
            <a:extLst>
              <a:ext uri="{FF2B5EF4-FFF2-40B4-BE49-F238E27FC236}">
                <a16:creationId xmlns:a16="http://schemas.microsoft.com/office/drawing/2014/main" id="{5574D40B-E7B0-90EE-D044-B02FD59F3532}"/>
              </a:ext>
            </a:extLst>
          </p:cNvPr>
          <p:cNvSpPr/>
          <p:nvPr/>
        </p:nvSpPr>
        <p:spPr>
          <a:xfrm>
            <a:off x="4343400" y="3895344"/>
            <a:ext cx="6309360" cy="1097280"/>
          </a:xfrm>
          <a:prstGeom prst="rect">
            <a:avLst/>
          </a:prstGeom>
          <a:noFill/>
          <a:ln/>
        </p:spPr>
        <p:txBody>
          <a:bodyPr wrap="square" rtlCol="0" anchor="ct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FBE9E0"/>
                </a:solidFill>
                <a:effectLst/>
                <a:uLnTx/>
                <a:uFillTx/>
                <a:latin typeface="Calibri" pitchFamily="34" charset="0"/>
                <a:ea typeface="Calibri" pitchFamily="34" charset="-122"/>
                <a:cs typeface="Calibri" pitchFamily="34" charset="-120"/>
              </a:rPr>
              <a:t>Solve the boundary once.</a:t>
            </a:r>
          </a:p>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FBE9E0"/>
                </a:solidFill>
                <a:effectLst/>
                <a:uLnTx/>
                <a:uFillTx/>
                <a:latin typeface="Calibri" pitchFamily="34" charset="0"/>
                <a:ea typeface="Calibri" pitchFamily="34" charset="-122"/>
                <a:cs typeface="Calibri" pitchFamily="34" charset="-120"/>
              </a:rPr>
              <a:t>Calculate the stress anywhere and anytime.</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41734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16">
    <p:bg>
      <p:bgPr>
        <a:solidFill>
          <a:srgbClr val="F7F3EE"/>
        </a:solidFill>
        <a:effectLst/>
      </p:bgPr>
    </p:bg>
    <p:spTree>
      <p:nvGrpSpPr>
        <p:cNvPr id="1" name=""/>
        <p:cNvGrpSpPr/>
        <p:nvPr/>
      </p:nvGrpSpPr>
      <p:grpSpPr>
        <a:xfrm>
          <a:off x="0" y="0"/>
          <a:ext cx="0" cy="0"/>
          <a:chOff x="0" y="0"/>
          <a:chExt cx="0" cy="0"/>
        </a:xfrm>
      </p:grpSpPr>
      <p:sp>
        <p:nvSpPr>
          <p:cNvPr id="2" name="Text 0"/>
          <p:cNvSpPr/>
          <p:nvPr/>
        </p:nvSpPr>
        <p:spPr>
          <a:xfrm>
            <a:off x="566928" y="457200"/>
            <a:ext cx="9144000" cy="274320"/>
          </a:xfrm>
          <a:prstGeom prst="rect">
            <a:avLst/>
          </a:prstGeom>
          <a:noFill/>
          <a:ln/>
        </p:spPr>
        <p:txBody>
          <a:bodyPr wrap="square" rtlCol="0" anchor="ctr"/>
          <a:lstStyle/>
          <a:p>
            <a:pPr marL="0" indent="0">
              <a:buNone/>
            </a:pPr>
            <a:r>
              <a:rPr lang="en-US" sz="1100" b="1" kern="0" spc="300" dirty="0">
                <a:solidFill>
                  <a:srgbClr val="BD582C"/>
                </a:solidFill>
                <a:latin typeface="Calibri" pitchFamily="34" charset="0"/>
                <a:ea typeface="Calibri" pitchFamily="34" charset="-122"/>
                <a:cs typeface="Calibri" pitchFamily="34" charset="-120"/>
              </a:rPr>
              <a:t>THE ANSWER</a:t>
            </a:r>
            <a:endParaRPr lang="en-US" sz="1100" dirty="0"/>
          </a:p>
        </p:txBody>
      </p:sp>
      <p:sp>
        <p:nvSpPr>
          <p:cNvPr id="3" name="Text 1"/>
          <p:cNvSpPr/>
          <p:nvPr/>
        </p:nvSpPr>
        <p:spPr>
          <a:xfrm>
            <a:off x="566928" y="749808"/>
            <a:ext cx="11064240" cy="640080"/>
          </a:xfrm>
          <a:prstGeom prst="rect">
            <a:avLst/>
          </a:prstGeom>
          <a:noFill/>
          <a:ln/>
        </p:spPr>
        <p:txBody>
          <a:bodyPr wrap="square" rtlCol="0" anchor="ctr"/>
          <a:lstStyle/>
          <a:p>
            <a:pPr marL="0" indent="0">
              <a:buNone/>
            </a:pPr>
            <a:r>
              <a:rPr lang="en-US" sz="3100" b="1" dirty="0">
                <a:solidFill>
                  <a:srgbClr val="1A1A1A"/>
                </a:solidFill>
                <a:latin typeface="Calibri" pitchFamily="34" charset="0"/>
                <a:ea typeface="Calibri" pitchFamily="34" charset="-122"/>
                <a:cs typeface="Calibri" pitchFamily="34" charset="-120"/>
              </a:rPr>
              <a:t>Pretty pictures or better decisions?</a:t>
            </a:r>
            <a:endParaRPr lang="en-US" sz="3100" dirty="0"/>
          </a:p>
        </p:txBody>
      </p:sp>
      <p:pic>
        <p:nvPicPr>
          <p:cNvPr id="4" name="Image 0" descr="assets/ic_scale_rust.png"/>
          <p:cNvPicPr>
            <a:picLocks noChangeAspect="1"/>
          </p:cNvPicPr>
          <p:nvPr/>
        </p:nvPicPr>
        <p:blipFill>
          <a:blip r:embed="rId3"/>
          <a:stretch>
            <a:fillRect/>
          </a:stretch>
        </p:blipFill>
        <p:spPr>
          <a:xfrm>
            <a:off x="585216" y="1783080"/>
            <a:ext cx="548640" cy="548640"/>
          </a:xfrm>
          <a:prstGeom prst="rect">
            <a:avLst/>
          </a:prstGeom>
        </p:spPr>
      </p:pic>
      <p:sp>
        <p:nvSpPr>
          <p:cNvPr id="5" name="Text 2"/>
          <p:cNvSpPr/>
          <p:nvPr/>
        </p:nvSpPr>
        <p:spPr>
          <a:xfrm>
            <a:off x="1371600" y="1627632"/>
            <a:ext cx="10149840" cy="859536"/>
          </a:xfrm>
          <a:prstGeom prst="rect">
            <a:avLst/>
          </a:prstGeom>
          <a:noFill/>
          <a:ln/>
        </p:spPr>
        <p:txBody>
          <a:bodyPr wrap="square" rtlCol="0" anchor="ctr"/>
          <a:lstStyle/>
          <a:p>
            <a:pPr marL="0" indent="0" algn="l">
              <a:lnSpc>
                <a:spcPct val="105000"/>
              </a:lnSpc>
              <a:spcAft>
                <a:spcPts val="200"/>
              </a:spcAft>
              <a:buNone/>
            </a:pPr>
            <a:r>
              <a:rPr lang="en-US" sz="1550" b="1" dirty="0">
                <a:solidFill>
                  <a:srgbClr val="1A1A1A"/>
                </a:solidFill>
                <a:latin typeface="Calibri" pitchFamily="34" charset="0"/>
                <a:ea typeface="Calibri" pitchFamily="34" charset="-122"/>
                <a:cs typeface="Calibri" pitchFamily="34" charset="-120"/>
              </a:rPr>
              <a:t>Same numerator, new denominator.   </a:t>
            </a:r>
            <a:endParaRPr lang="en-US" sz="1550" dirty="0"/>
          </a:p>
          <a:p>
            <a:pPr marL="0" indent="0" algn="l">
              <a:lnSpc>
                <a:spcPct val="105000"/>
              </a:lnSpc>
              <a:buNone/>
            </a:pPr>
            <a:r>
              <a:rPr lang="en-US" sz="1250" dirty="0">
                <a:solidFill>
                  <a:srgbClr val="4A4A4A"/>
                </a:solidFill>
                <a:latin typeface="Calibri" pitchFamily="34" charset="0"/>
                <a:ea typeface="Calibri" pitchFamily="34" charset="-122"/>
                <a:cs typeface="Calibri" pitchFamily="34" charset="-120"/>
              </a:rPr>
              <a:t>Kirsch’s 3σ₁ − σ₃ hasn’t changed in 125 years. Some criteria just divide it by something else — F, s, σCI.</a:t>
            </a:r>
            <a:endParaRPr lang="en-US" sz="1550" dirty="0"/>
          </a:p>
        </p:txBody>
      </p:sp>
      <p:pic>
        <p:nvPicPr>
          <p:cNvPr id="6" name="Image 1" descr="assets/ic_check_rust.png"/>
          <p:cNvPicPr>
            <a:picLocks noChangeAspect="1"/>
          </p:cNvPicPr>
          <p:nvPr/>
        </p:nvPicPr>
        <p:blipFill>
          <a:blip r:embed="rId4"/>
          <a:stretch>
            <a:fillRect/>
          </a:stretch>
        </p:blipFill>
        <p:spPr>
          <a:xfrm>
            <a:off x="585216" y="2642616"/>
            <a:ext cx="548640" cy="548640"/>
          </a:xfrm>
          <a:prstGeom prst="rect">
            <a:avLst/>
          </a:prstGeom>
        </p:spPr>
      </p:pic>
      <p:sp>
        <p:nvSpPr>
          <p:cNvPr id="7" name="Text 3"/>
          <p:cNvSpPr/>
          <p:nvPr/>
        </p:nvSpPr>
        <p:spPr>
          <a:xfrm>
            <a:off x="1371600" y="2487168"/>
            <a:ext cx="10149840" cy="859536"/>
          </a:xfrm>
          <a:prstGeom prst="rect">
            <a:avLst/>
          </a:prstGeom>
          <a:noFill/>
          <a:ln/>
        </p:spPr>
        <p:txBody>
          <a:bodyPr wrap="square" rtlCol="0" anchor="ctr"/>
          <a:lstStyle/>
          <a:p>
            <a:pPr marL="0" indent="0" algn="l">
              <a:lnSpc>
                <a:spcPct val="105000"/>
              </a:lnSpc>
              <a:spcAft>
                <a:spcPts val="200"/>
              </a:spcAft>
              <a:buNone/>
            </a:pPr>
            <a:r>
              <a:rPr lang="en-US" sz="1550" b="1" dirty="0">
                <a:solidFill>
                  <a:srgbClr val="1A1A1A"/>
                </a:solidFill>
                <a:latin typeface="Calibri" pitchFamily="34" charset="0"/>
                <a:ea typeface="Calibri" pitchFamily="34" charset="-122"/>
                <a:cs typeface="Calibri" pitchFamily="34" charset="-120"/>
              </a:rPr>
              <a:t>Right criterion for the right question.   </a:t>
            </a:r>
            <a:endParaRPr lang="en-US" sz="1550" dirty="0"/>
          </a:p>
          <a:p>
            <a:pPr marL="0" indent="0" algn="l">
              <a:lnSpc>
                <a:spcPct val="105000"/>
              </a:lnSpc>
              <a:buNone/>
            </a:pPr>
            <a:r>
              <a:rPr lang="en-US" sz="1250" dirty="0">
                <a:solidFill>
                  <a:srgbClr val="4A4A4A"/>
                </a:solidFill>
                <a:latin typeface="Calibri" pitchFamily="34" charset="0"/>
                <a:ea typeface="Calibri" pitchFamily="34" charset="-122"/>
                <a:cs typeface="Calibri" pitchFamily="34" charset="-120"/>
              </a:rPr>
              <a:t>RCF for planning (far-field); Di and depth-of-failure for support (near-field). Don’t conflate them.</a:t>
            </a:r>
            <a:endParaRPr lang="en-US" sz="1550" dirty="0"/>
          </a:p>
        </p:txBody>
      </p:sp>
      <p:pic>
        <p:nvPicPr>
          <p:cNvPr id="8" name="Image 2" descr="assets/ic_chart_rust.png"/>
          <p:cNvPicPr>
            <a:picLocks noChangeAspect="1"/>
          </p:cNvPicPr>
          <p:nvPr/>
        </p:nvPicPr>
        <p:blipFill>
          <a:blip r:embed="rId5"/>
          <a:stretch>
            <a:fillRect/>
          </a:stretch>
        </p:blipFill>
        <p:spPr>
          <a:xfrm>
            <a:off x="585216" y="3502152"/>
            <a:ext cx="548640" cy="548640"/>
          </a:xfrm>
          <a:prstGeom prst="rect">
            <a:avLst/>
          </a:prstGeom>
        </p:spPr>
      </p:pic>
      <p:sp>
        <p:nvSpPr>
          <p:cNvPr id="9" name="Text 4"/>
          <p:cNvSpPr/>
          <p:nvPr/>
        </p:nvSpPr>
        <p:spPr>
          <a:xfrm>
            <a:off x="1371600" y="3346704"/>
            <a:ext cx="10149840" cy="859536"/>
          </a:xfrm>
          <a:prstGeom prst="rect">
            <a:avLst/>
          </a:prstGeom>
          <a:noFill/>
          <a:ln/>
        </p:spPr>
        <p:txBody>
          <a:bodyPr wrap="square" rtlCol="0" anchor="ctr"/>
          <a:lstStyle/>
          <a:p>
            <a:pPr marL="0" indent="0" algn="l">
              <a:lnSpc>
                <a:spcPct val="105000"/>
              </a:lnSpc>
              <a:spcAft>
                <a:spcPts val="200"/>
              </a:spcAft>
              <a:buNone/>
            </a:pPr>
            <a:r>
              <a:rPr lang="en-US" sz="1550" b="1" dirty="0">
                <a:solidFill>
                  <a:srgbClr val="1A1A1A"/>
                </a:solidFill>
                <a:latin typeface="Calibri" pitchFamily="34" charset="0"/>
                <a:ea typeface="Calibri" pitchFamily="34" charset="-122"/>
                <a:cs typeface="Calibri" pitchFamily="34" charset="-120"/>
              </a:rPr>
              <a:t>Correlation, not calibration.   </a:t>
            </a:r>
            <a:endParaRPr lang="en-US" sz="1550" dirty="0"/>
          </a:p>
          <a:p>
            <a:pPr marL="0" indent="0" algn="l">
              <a:lnSpc>
                <a:spcPct val="105000"/>
              </a:lnSpc>
              <a:buNone/>
            </a:pPr>
            <a:r>
              <a:rPr lang="en-US" sz="1250" dirty="0">
                <a:solidFill>
                  <a:srgbClr val="4A4A4A"/>
                </a:solidFill>
                <a:latin typeface="Calibri" pitchFamily="34" charset="0"/>
                <a:ea typeface="Calibri" pitchFamily="34" charset="-122"/>
                <a:cs typeface="Calibri" pitchFamily="34" charset="-120"/>
              </a:rPr>
              <a:t>An elastic model earns trust only through back-analysis against what the drive actually does.</a:t>
            </a:r>
            <a:endParaRPr lang="en-US" sz="1550" dirty="0"/>
          </a:p>
        </p:txBody>
      </p:sp>
      <p:pic>
        <p:nvPicPr>
          <p:cNvPr id="10" name="Image 3" descr="assets/ic_eye_rust.png"/>
          <p:cNvPicPr>
            <a:picLocks noChangeAspect="1"/>
          </p:cNvPicPr>
          <p:nvPr/>
        </p:nvPicPr>
        <p:blipFill>
          <a:blip r:embed="rId6"/>
          <a:stretch>
            <a:fillRect/>
          </a:stretch>
        </p:blipFill>
        <p:spPr>
          <a:xfrm>
            <a:off x="585216" y="4361688"/>
            <a:ext cx="548640" cy="548640"/>
          </a:xfrm>
          <a:prstGeom prst="rect">
            <a:avLst/>
          </a:prstGeom>
        </p:spPr>
      </p:pic>
      <p:sp>
        <p:nvSpPr>
          <p:cNvPr id="11" name="Text 5"/>
          <p:cNvSpPr/>
          <p:nvPr/>
        </p:nvSpPr>
        <p:spPr>
          <a:xfrm>
            <a:off x="1371600" y="4206240"/>
            <a:ext cx="10149840" cy="859536"/>
          </a:xfrm>
          <a:prstGeom prst="rect">
            <a:avLst/>
          </a:prstGeom>
          <a:noFill/>
          <a:ln/>
        </p:spPr>
        <p:txBody>
          <a:bodyPr wrap="square" rtlCol="0" anchor="ctr"/>
          <a:lstStyle/>
          <a:p>
            <a:pPr marL="0" indent="0" algn="l">
              <a:lnSpc>
                <a:spcPct val="105000"/>
              </a:lnSpc>
              <a:spcAft>
                <a:spcPts val="200"/>
              </a:spcAft>
              <a:buNone/>
            </a:pPr>
            <a:r>
              <a:rPr lang="en-US" sz="1550" b="1" dirty="0">
                <a:solidFill>
                  <a:srgbClr val="1A1A1A"/>
                </a:solidFill>
                <a:latin typeface="Calibri" pitchFamily="34" charset="0"/>
                <a:ea typeface="Calibri" pitchFamily="34" charset="-122"/>
                <a:cs typeface="Calibri" pitchFamily="34" charset="-120"/>
              </a:rPr>
              <a:t>The picture serves the decision.   </a:t>
            </a:r>
            <a:endParaRPr lang="en-US" sz="1550" dirty="0"/>
          </a:p>
          <a:p>
            <a:pPr marL="0" indent="0" algn="l">
              <a:lnSpc>
                <a:spcPct val="105000"/>
              </a:lnSpc>
              <a:buNone/>
            </a:pPr>
            <a:r>
              <a:rPr lang="en-US" sz="1250" dirty="0">
                <a:solidFill>
                  <a:srgbClr val="4A4A4A"/>
                </a:solidFill>
                <a:latin typeface="Calibri" pitchFamily="34" charset="0"/>
                <a:ea typeface="Calibri" pitchFamily="34" charset="-122"/>
                <a:cs typeface="Calibri" pitchFamily="34" charset="-120"/>
              </a:rPr>
              <a:t>A render that doesn’t change a decision or aid in understanding is just a picture.</a:t>
            </a:r>
            <a:endParaRPr lang="en-US" sz="1550" dirty="0"/>
          </a:p>
        </p:txBody>
      </p:sp>
      <p:sp>
        <p:nvSpPr>
          <p:cNvPr id="12" name="Shape 6"/>
          <p:cNvSpPr/>
          <p:nvPr/>
        </p:nvSpPr>
        <p:spPr>
          <a:xfrm>
            <a:off x="566928" y="5285232"/>
            <a:ext cx="11055096" cy="841248"/>
          </a:xfrm>
          <a:prstGeom prst="rect">
            <a:avLst/>
          </a:prstGeom>
          <a:solidFill>
            <a:srgbClr val="BD582C"/>
          </a:solidFill>
          <a:ln/>
        </p:spPr>
        <p:txBody>
          <a:bodyPr/>
          <a:lstStyle/>
          <a:p>
            <a:endParaRPr lang="en-AU"/>
          </a:p>
        </p:txBody>
      </p:sp>
      <p:sp>
        <p:nvSpPr>
          <p:cNvPr id="13" name="Text 7"/>
          <p:cNvSpPr/>
          <p:nvPr/>
        </p:nvSpPr>
        <p:spPr>
          <a:xfrm>
            <a:off x="841248" y="5285232"/>
            <a:ext cx="10552176" cy="841248"/>
          </a:xfrm>
          <a:prstGeom prst="rect">
            <a:avLst/>
          </a:prstGeom>
          <a:noFill/>
          <a:ln/>
        </p:spPr>
        <p:txBody>
          <a:bodyPr wrap="square" rtlCol="0" anchor="ctr"/>
          <a:lstStyle/>
          <a:p>
            <a:pPr marL="0" indent="0" algn="l">
              <a:lnSpc>
                <a:spcPct val="106000"/>
              </a:lnSpc>
              <a:buNone/>
            </a:pPr>
            <a:r>
              <a:rPr lang="en-US" sz="1450" b="1" dirty="0">
                <a:solidFill>
                  <a:srgbClr val="FFFFFF"/>
                </a:solidFill>
                <a:latin typeface="Calibri" pitchFamily="34" charset="0"/>
                <a:ea typeface="Calibri" pitchFamily="34" charset="-122"/>
                <a:cs typeface="Calibri" pitchFamily="34" charset="-120"/>
              </a:rPr>
              <a:t>Better decisions — but only when the picture is built on the right criterion, correlated with observation, and aimed at the real question.</a:t>
            </a:r>
            <a:endParaRPr lang="en-US" sz="1450" dirty="0"/>
          </a:p>
        </p:txBody>
      </p:sp>
      <p:sp>
        <p:nvSpPr>
          <p:cNvPr id="14" name="Text 8"/>
          <p:cNvSpPr/>
          <p:nvPr/>
        </p:nvSpPr>
        <p:spPr>
          <a:xfrm>
            <a:off x="566928" y="6437376"/>
            <a:ext cx="8229600" cy="274320"/>
          </a:xfrm>
          <a:prstGeom prst="rect">
            <a:avLst/>
          </a:prstGeom>
          <a:noFill/>
          <a:ln/>
        </p:spPr>
        <p:txBody>
          <a:bodyPr wrap="square" rtlCol="0" anchor="ctr"/>
          <a:lstStyle/>
          <a:p>
            <a:pPr marL="0" indent="0">
              <a:buNone/>
            </a:pPr>
            <a:r>
              <a:rPr lang="en-US" sz="950" i="1" dirty="0">
                <a:solidFill>
                  <a:srgbClr val="8A8A8A"/>
                </a:solidFill>
                <a:latin typeface="Calibri" pitchFamily="34" charset="0"/>
                <a:ea typeface="Calibri" pitchFamily="34" charset="-122"/>
                <a:cs typeface="Calibri" pitchFamily="34" charset="-120"/>
              </a:rPr>
              <a:t>du Plooy &amp; Basson, 2012  ·  Barsanti &amp; Basson, 2015  ·  Martin, Kaiser &amp; McCreath, 1999</a:t>
            </a:r>
            <a:endParaRPr lang="en-US" sz="950" dirty="0"/>
          </a:p>
        </p:txBody>
      </p:sp>
      <p:sp>
        <p:nvSpPr>
          <p:cNvPr id="15" name="Text 9">
            <a:extLst>
              <a:ext uri="{FF2B5EF4-FFF2-40B4-BE49-F238E27FC236}">
                <a16:creationId xmlns:a16="http://schemas.microsoft.com/office/drawing/2014/main" id="{189C57B1-101F-DD9A-B3A0-518D29E0BF52}"/>
              </a:ext>
            </a:extLst>
          </p:cNvPr>
          <p:cNvSpPr/>
          <p:nvPr/>
        </p:nvSpPr>
        <p:spPr>
          <a:xfrm>
            <a:off x="10149840" y="6446520"/>
            <a:ext cx="1463040" cy="274320"/>
          </a:xfrm>
          <a:prstGeom prst="rect">
            <a:avLst/>
          </a:prstGeom>
          <a:noFill/>
          <a:ln/>
        </p:spPr>
        <p:txBody>
          <a:bodyPr wrap="square" rtlCol="0" anchor="ctr"/>
          <a:lstStyle/>
          <a:p>
            <a:pPr marL="0" indent="0" algn="r">
              <a:buNone/>
            </a:pPr>
            <a:r>
              <a:rPr lang="en-US" sz="900" b="1" dirty="0">
                <a:solidFill>
                  <a:srgbClr val="C9C2B6"/>
                </a:solidFill>
                <a:latin typeface="Calibri" pitchFamily="34" charset="0"/>
                <a:ea typeface="Calibri" pitchFamily="34" charset="-122"/>
                <a:cs typeface="Calibri" pitchFamily="34" charset="-120"/>
              </a:rPr>
              <a:t>BasRock</a:t>
            </a:r>
            <a:endParaRPr lang="en-US"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9A4522"/>
        </a:solidFill>
        <a:effectLst/>
      </p:bgPr>
    </p:bg>
    <p:spTree>
      <p:nvGrpSpPr>
        <p:cNvPr id="1" name="">
          <a:extLst>
            <a:ext uri="{FF2B5EF4-FFF2-40B4-BE49-F238E27FC236}">
              <a16:creationId xmlns:a16="http://schemas.microsoft.com/office/drawing/2014/main" id="{12CE7482-B210-0B75-7FCB-546FDA13AEB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BADB288-A90E-C98D-0B65-634CFACAE4D4}"/>
              </a:ext>
            </a:extLst>
          </p:cNvPr>
          <p:cNvSpPr/>
          <p:nvPr/>
        </p:nvSpPr>
        <p:spPr>
          <a:xfrm>
            <a:off x="8823960" y="2834640"/>
            <a:ext cx="4297680" cy="4297680"/>
          </a:xfrm>
          <a:prstGeom prst="ellipse">
            <a:avLst/>
          </a:prstGeom>
          <a:solidFill>
            <a:srgbClr val="9A4522"/>
          </a:solidFill>
          <a:ln w="13970">
            <a:solidFill>
              <a:srgbClr val="AE57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a:extLst>
              <a:ext uri="{FF2B5EF4-FFF2-40B4-BE49-F238E27FC236}">
                <a16:creationId xmlns:a16="http://schemas.microsoft.com/office/drawing/2014/main" id="{8C610645-DD0C-DCC0-6301-E09C97284739}"/>
              </a:ext>
            </a:extLst>
          </p:cNvPr>
          <p:cNvSpPr/>
          <p:nvPr/>
        </p:nvSpPr>
        <p:spPr>
          <a:xfrm>
            <a:off x="9441180" y="3451860"/>
            <a:ext cx="3063240" cy="3063240"/>
          </a:xfrm>
          <a:prstGeom prst="ellipse">
            <a:avLst/>
          </a:prstGeom>
          <a:solidFill>
            <a:srgbClr val="9A4522"/>
          </a:solidFill>
          <a:ln w="22225">
            <a:solidFill>
              <a:srgbClr val="BD582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2">
            <a:extLst>
              <a:ext uri="{FF2B5EF4-FFF2-40B4-BE49-F238E27FC236}">
                <a16:creationId xmlns:a16="http://schemas.microsoft.com/office/drawing/2014/main" id="{5A0DED00-0CEB-6C7D-3AB7-43A6910F2625}"/>
              </a:ext>
            </a:extLst>
          </p:cNvPr>
          <p:cNvSpPr/>
          <p:nvPr/>
        </p:nvSpPr>
        <p:spPr>
          <a:xfrm>
            <a:off x="10012680" y="4023360"/>
            <a:ext cx="1920240" cy="1920240"/>
          </a:xfrm>
          <a:prstGeom prst="ellipse">
            <a:avLst/>
          </a:prstGeom>
          <a:solidFill>
            <a:srgbClr val="9A4522"/>
          </a:solidFill>
          <a:ln w="25400">
            <a:solidFill>
              <a:srgbClr val="E4831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a:extLst>
              <a:ext uri="{FF2B5EF4-FFF2-40B4-BE49-F238E27FC236}">
                <a16:creationId xmlns:a16="http://schemas.microsoft.com/office/drawing/2014/main" id="{02D9BB31-9E00-C666-21AA-F9F3A2CBA05B}"/>
              </a:ext>
            </a:extLst>
          </p:cNvPr>
          <p:cNvSpPr/>
          <p:nvPr/>
        </p:nvSpPr>
        <p:spPr>
          <a:xfrm>
            <a:off x="10287000" y="-868680"/>
            <a:ext cx="2743200" cy="2743200"/>
          </a:xfrm>
          <a:prstGeom prst="ellipse">
            <a:avLst/>
          </a:prstGeom>
          <a:solidFill>
            <a:srgbClr val="9A4522"/>
          </a:solidFill>
          <a:ln w="12700">
            <a:solidFill>
              <a:srgbClr val="AE57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hape 4">
            <a:extLst>
              <a:ext uri="{FF2B5EF4-FFF2-40B4-BE49-F238E27FC236}">
                <a16:creationId xmlns:a16="http://schemas.microsoft.com/office/drawing/2014/main" id="{B93A8567-9425-E2AA-9B40-7421CE5F77AC}"/>
              </a:ext>
            </a:extLst>
          </p:cNvPr>
          <p:cNvSpPr/>
          <p:nvPr/>
        </p:nvSpPr>
        <p:spPr>
          <a:xfrm>
            <a:off x="10812780" y="-342900"/>
            <a:ext cx="1691640" cy="1691640"/>
          </a:xfrm>
          <a:prstGeom prst="ellipse">
            <a:avLst/>
          </a:prstGeom>
          <a:solidFill>
            <a:srgbClr val="9A4522"/>
          </a:solidFill>
          <a:ln w="19050">
            <a:solidFill>
              <a:srgbClr val="BD582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AAC7B6C4-ED5D-339D-066F-AEAD9D2220C0}"/>
              </a:ext>
            </a:extLst>
          </p:cNvPr>
          <p:cNvPicPr>
            <a:picLocks noChangeAspect="1"/>
          </p:cNvPicPr>
          <p:nvPr/>
        </p:nvPicPr>
        <p:blipFill>
          <a:blip r:embed="rId3"/>
          <a:srcRect l="-14" t="-61" r="-3037" b="574"/>
          <a:stretch>
            <a:fillRect/>
          </a:stretch>
        </p:blipFill>
        <p:spPr>
          <a:xfrm>
            <a:off x="180474" y="2534660"/>
            <a:ext cx="12248147" cy="4166928"/>
          </a:xfrm>
          <a:prstGeom prst="rect">
            <a:avLst/>
          </a:prstGeom>
        </p:spPr>
      </p:pic>
      <p:sp>
        <p:nvSpPr>
          <p:cNvPr id="20" name="Rectangle: Rounded Corners 19">
            <a:extLst>
              <a:ext uri="{FF2B5EF4-FFF2-40B4-BE49-F238E27FC236}">
                <a16:creationId xmlns:a16="http://schemas.microsoft.com/office/drawing/2014/main" id="{42777993-F7A2-7A8A-02AF-552F07EE86F3}"/>
              </a:ext>
            </a:extLst>
          </p:cNvPr>
          <p:cNvSpPr/>
          <p:nvPr/>
        </p:nvSpPr>
        <p:spPr>
          <a:xfrm>
            <a:off x="455450" y="6346658"/>
            <a:ext cx="10481255" cy="327258"/>
          </a:xfrm>
          <a:prstGeom prst="round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4614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name="Slide 17">
    <p:bg>
      <p:bgPr>
        <a:solidFill>
          <a:srgbClr val="9A4522"/>
        </a:solidFill>
        <a:effectLst/>
      </p:bgPr>
    </p:bg>
    <p:spTree>
      <p:nvGrpSpPr>
        <p:cNvPr id="1" name=""/>
        <p:cNvGrpSpPr/>
        <p:nvPr/>
      </p:nvGrpSpPr>
      <p:grpSpPr>
        <a:xfrm>
          <a:off x="0" y="0"/>
          <a:ext cx="0" cy="0"/>
          <a:chOff x="0" y="0"/>
          <a:chExt cx="0" cy="0"/>
        </a:xfrm>
      </p:grpSpPr>
      <p:sp>
        <p:nvSpPr>
          <p:cNvPr id="2" name="Shape 0"/>
          <p:cNvSpPr/>
          <p:nvPr/>
        </p:nvSpPr>
        <p:spPr>
          <a:xfrm>
            <a:off x="8823960" y="2834640"/>
            <a:ext cx="4297680" cy="4297680"/>
          </a:xfrm>
          <a:prstGeom prst="ellipse">
            <a:avLst/>
          </a:prstGeom>
          <a:solidFill>
            <a:srgbClr val="9A4522"/>
          </a:solidFill>
          <a:ln w="13970">
            <a:solidFill>
              <a:srgbClr val="AE5733"/>
            </a:solidFill>
            <a:prstDash val="solid"/>
          </a:ln>
        </p:spPr>
        <p:txBody>
          <a:bodyPr/>
          <a:lstStyle/>
          <a:p>
            <a:endParaRPr lang="en-AU"/>
          </a:p>
        </p:txBody>
      </p:sp>
      <p:sp>
        <p:nvSpPr>
          <p:cNvPr id="3" name="Shape 1"/>
          <p:cNvSpPr/>
          <p:nvPr/>
        </p:nvSpPr>
        <p:spPr>
          <a:xfrm>
            <a:off x="9441180" y="3451860"/>
            <a:ext cx="3063240" cy="3063240"/>
          </a:xfrm>
          <a:prstGeom prst="ellipse">
            <a:avLst/>
          </a:prstGeom>
          <a:solidFill>
            <a:srgbClr val="9A4522"/>
          </a:solidFill>
          <a:ln w="22225">
            <a:solidFill>
              <a:srgbClr val="BD582C"/>
            </a:solidFill>
            <a:prstDash val="solid"/>
          </a:ln>
        </p:spPr>
        <p:txBody>
          <a:bodyPr/>
          <a:lstStyle/>
          <a:p>
            <a:endParaRPr lang="en-AU"/>
          </a:p>
        </p:txBody>
      </p:sp>
      <p:sp>
        <p:nvSpPr>
          <p:cNvPr id="4" name="Shape 2"/>
          <p:cNvSpPr/>
          <p:nvPr/>
        </p:nvSpPr>
        <p:spPr>
          <a:xfrm>
            <a:off x="10012680" y="4023360"/>
            <a:ext cx="1920240" cy="1920240"/>
          </a:xfrm>
          <a:prstGeom prst="ellipse">
            <a:avLst/>
          </a:prstGeom>
          <a:solidFill>
            <a:srgbClr val="9A4522"/>
          </a:solidFill>
          <a:ln w="25400">
            <a:solidFill>
              <a:srgbClr val="E48312"/>
            </a:solidFill>
            <a:prstDash val="solid"/>
          </a:ln>
        </p:spPr>
        <p:txBody>
          <a:bodyPr/>
          <a:lstStyle/>
          <a:p>
            <a:endParaRPr lang="en-AU"/>
          </a:p>
        </p:txBody>
      </p:sp>
      <p:sp>
        <p:nvSpPr>
          <p:cNvPr id="5" name="Shape 3"/>
          <p:cNvSpPr/>
          <p:nvPr/>
        </p:nvSpPr>
        <p:spPr>
          <a:xfrm>
            <a:off x="10287000" y="-868680"/>
            <a:ext cx="2743200" cy="2743200"/>
          </a:xfrm>
          <a:prstGeom prst="ellipse">
            <a:avLst/>
          </a:prstGeom>
          <a:solidFill>
            <a:srgbClr val="9A4522"/>
          </a:solidFill>
          <a:ln w="12700">
            <a:solidFill>
              <a:srgbClr val="AE5733"/>
            </a:solidFill>
            <a:prstDash val="solid"/>
          </a:ln>
        </p:spPr>
        <p:txBody>
          <a:bodyPr/>
          <a:lstStyle/>
          <a:p>
            <a:endParaRPr lang="en-AU"/>
          </a:p>
        </p:txBody>
      </p:sp>
      <p:sp>
        <p:nvSpPr>
          <p:cNvPr id="6" name="Shape 4"/>
          <p:cNvSpPr/>
          <p:nvPr/>
        </p:nvSpPr>
        <p:spPr>
          <a:xfrm>
            <a:off x="10812780" y="-342900"/>
            <a:ext cx="1691640" cy="1691640"/>
          </a:xfrm>
          <a:prstGeom prst="ellipse">
            <a:avLst/>
          </a:prstGeom>
          <a:solidFill>
            <a:srgbClr val="9A4522"/>
          </a:solidFill>
          <a:ln w="19050">
            <a:solidFill>
              <a:srgbClr val="BD582C"/>
            </a:solidFill>
            <a:prstDash val="solid"/>
          </a:ln>
        </p:spPr>
        <p:txBody>
          <a:bodyPr/>
          <a:lstStyle/>
          <a:p>
            <a:endParaRPr lang="en-AU"/>
          </a:p>
        </p:txBody>
      </p:sp>
      <p:sp>
        <p:nvSpPr>
          <p:cNvPr id="13" name="Shape 10"/>
          <p:cNvSpPr/>
          <p:nvPr/>
        </p:nvSpPr>
        <p:spPr>
          <a:xfrm>
            <a:off x="566928" y="5029200"/>
            <a:ext cx="384048" cy="45720"/>
          </a:xfrm>
          <a:prstGeom prst="rect">
            <a:avLst/>
          </a:prstGeom>
          <a:solidFill>
            <a:srgbClr val="E48312"/>
          </a:solidFill>
          <a:ln/>
        </p:spPr>
        <p:txBody>
          <a:bodyPr/>
          <a:lstStyle/>
          <a:p>
            <a:endParaRPr lang="en-AU"/>
          </a:p>
        </p:txBody>
      </p:sp>
      <p:sp>
        <p:nvSpPr>
          <p:cNvPr id="14" name="Text 11"/>
          <p:cNvSpPr/>
          <p:nvPr/>
        </p:nvSpPr>
        <p:spPr>
          <a:xfrm>
            <a:off x="566928" y="5138928"/>
            <a:ext cx="8229600" cy="502920"/>
          </a:xfrm>
          <a:prstGeom prst="rect">
            <a:avLst/>
          </a:prstGeom>
          <a:noFill/>
          <a:ln/>
        </p:spPr>
        <p:txBody>
          <a:bodyPr wrap="square" rtlCol="0" anchor="ctr"/>
          <a:lstStyle/>
          <a:p>
            <a:pPr marL="0" indent="0">
              <a:buNone/>
            </a:pPr>
            <a:r>
              <a:rPr lang="en-US" sz="2600" b="1" dirty="0">
                <a:solidFill>
                  <a:srgbClr val="FFFFFF"/>
                </a:solidFill>
                <a:latin typeface="Calibri" pitchFamily="34" charset="0"/>
                <a:ea typeface="Calibri" pitchFamily="34" charset="-122"/>
                <a:cs typeface="Calibri" pitchFamily="34" charset="-120"/>
              </a:rPr>
              <a:t>Thank you  ·  Questions</a:t>
            </a:r>
            <a:endParaRPr lang="en-US" sz="2600" dirty="0"/>
          </a:p>
        </p:txBody>
      </p:sp>
      <p:sp>
        <p:nvSpPr>
          <p:cNvPr id="15" name="Text 12"/>
          <p:cNvSpPr/>
          <p:nvPr/>
        </p:nvSpPr>
        <p:spPr>
          <a:xfrm>
            <a:off x="566928" y="5742432"/>
            <a:ext cx="7315200" cy="365760"/>
          </a:xfrm>
          <a:prstGeom prst="rect">
            <a:avLst/>
          </a:prstGeom>
          <a:noFill/>
          <a:ln/>
        </p:spPr>
        <p:txBody>
          <a:bodyPr wrap="square" rtlCol="0" anchor="ctr"/>
          <a:lstStyle/>
          <a:p>
            <a:pPr marL="0" indent="0">
              <a:buNone/>
            </a:pPr>
            <a:r>
              <a:rPr lang="en-US" sz="1500" b="1" dirty="0">
                <a:solidFill>
                  <a:srgbClr val="E48312"/>
                </a:solidFill>
                <a:latin typeface="Calibri" pitchFamily="34" charset="0"/>
                <a:ea typeface="Calibri" pitchFamily="34" charset="-122"/>
                <a:cs typeface="Calibri" pitchFamily="34" charset="-120"/>
              </a:rPr>
              <a:t>Frans Basson  ·  BasRock</a:t>
            </a:r>
            <a:endParaRPr lang="en-US" sz="1500" dirty="0"/>
          </a:p>
        </p:txBody>
      </p:sp>
      <p:pic>
        <p:nvPicPr>
          <p:cNvPr id="22" name="Picture 21">
            <a:extLst>
              <a:ext uri="{FF2B5EF4-FFF2-40B4-BE49-F238E27FC236}">
                <a16:creationId xmlns:a16="http://schemas.microsoft.com/office/drawing/2014/main" id="{586EDEB9-1CDC-27A0-2789-E19328FC47C4}"/>
              </a:ext>
            </a:extLst>
          </p:cNvPr>
          <p:cNvPicPr>
            <a:picLocks noChangeAspect="1"/>
          </p:cNvPicPr>
          <p:nvPr/>
        </p:nvPicPr>
        <p:blipFill>
          <a:blip r:embed="rId3"/>
          <a:stretch>
            <a:fillRect/>
          </a:stretch>
        </p:blipFill>
        <p:spPr>
          <a:xfrm>
            <a:off x="1810996" y="353770"/>
            <a:ext cx="8566831" cy="4476548"/>
          </a:xfrm>
          <a:prstGeom prst="rect">
            <a:avLst/>
          </a:prstGeom>
          <a:ln w="19050">
            <a:solidFill>
              <a:schemeClr val="tx1"/>
            </a:solid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667</TotalTime>
  <Words>3491</Words>
  <Application>Microsoft Office PowerPoint</Application>
  <PresentationFormat>Custom</PresentationFormat>
  <Paragraphs>376</Paragraphs>
  <Slides>32</Slides>
  <Notes>27</Notes>
  <HiddenSlides>0</HiddenSlides>
  <MMClips>1</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7" baseType="lpstr">
      <vt:lpstr>Aptos</vt:lpstr>
      <vt:lpstr>Arial</vt:lpstr>
      <vt:lpstr>Calibri</vt:lpstr>
      <vt:lpstr>Office Theme</vt:lpstr>
      <vt:lpstr>Packager Shell Object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BasRock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Pretty Pictures or Better Decisions?</dc:title>
  <dc:subject>WAGCG Technical Session 2026</dc:subject>
  <dc:creator>Frans Basson · BasRock</dc:creator>
  <cp:lastModifiedBy>Frans Basson</cp:lastModifiedBy>
  <cp:revision>74</cp:revision>
  <dcterms:created xsi:type="dcterms:W3CDTF">2026-05-31T15:55:43Z</dcterms:created>
  <dcterms:modified xsi:type="dcterms:W3CDTF">2026-06-29T01:03:24Z</dcterms:modified>
</cp:coreProperties>
</file>